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svg" ContentType="image/svg+xml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288" r:id="rId3"/>
    <p:sldId id="299" r:id="rId4"/>
    <p:sldId id="300" r:id="rId5"/>
    <p:sldId id="268" r:id="rId6"/>
    <p:sldId id="258" r:id="rId7"/>
    <p:sldId id="272" r:id="rId8"/>
    <p:sldId id="273" r:id="rId9"/>
    <p:sldId id="264" r:id="rId10"/>
    <p:sldId id="289" r:id="rId11"/>
    <p:sldId id="269" r:id="rId12"/>
    <p:sldId id="263" r:id="rId13"/>
    <p:sldId id="274" r:id="rId14"/>
    <p:sldId id="270" r:id="rId15"/>
    <p:sldId id="260" r:id="rId16"/>
    <p:sldId id="276" r:id="rId17"/>
    <p:sldId id="261" r:id="rId18"/>
    <p:sldId id="279" r:id="rId19"/>
    <p:sldId id="278" r:id="rId20"/>
    <p:sldId id="262" r:id="rId21"/>
    <p:sldId id="298" r:id="rId22"/>
    <p:sldId id="294" r:id="rId23"/>
    <p:sldId id="295" r:id="rId24"/>
    <p:sldId id="291" r:id="rId25"/>
    <p:sldId id="292" r:id="rId26"/>
    <p:sldId id="293" r:id="rId27"/>
    <p:sldId id="296" r:id="rId28"/>
    <p:sldId id="297" r:id="rId29"/>
    <p:sldId id="287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2B335B-F496-46C2-A9CE-5B14EFDDF7AA}">
          <p14:sldIdLst>
            <p14:sldId id="257"/>
            <p14:sldId id="288"/>
          </p14:sldIdLst>
        </p14:section>
        <p14:section name="Untitled Section" id="{AC88B51C-C33C-4972-ADAA-226AE11A37D3}">
          <p14:sldIdLst>
            <p14:sldId id="299"/>
            <p14:sldId id="300"/>
            <p14:sldId id="268"/>
            <p14:sldId id="258"/>
            <p14:sldId id="272"/>
            <p14:sldId id="273"/>
            <p14:sldId id="264"/>
            <p14:sldId id="289"/>
            <p14:sldId id="269"/>
            <p14:sldId id="263"/>
            <p14:sldId id="274"/>
            <p14:sldId id="270"/>
            <p14:sldId id="260"/>
            <p14:sldId id="276"/>
            <p14:sldId id="261"/>
            <p14:sldId id="279"/>
            <p14:sldId id="278"/>
            <p14:sldId id="262"/>
            <p14:sldId id="298"/>
            <p14:sldId id="294"/>
            <p14:sldId id="295"/>
            <p14:sldId id="291"/>
            <p14:sldId id="292"/>
            <p14:sldId id="293"/>
            <p14:sldId id="296"/>
            <p14:sldId id="297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28" autoAdjust="0"/>
    <p:restoredTop sz="92876"/>
  </p:normalViewPr>
  <p:slideViewPr>
    <p:cSldViewPr snapToGrid="0" snapToObjects="1">
      <p:cViewPr varScale="1">
        <p:scale>
          <a:sx n="119" d="100"/>
          <a:sy n="119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377B41-2A4F-4CE2-9DC0-4DE2301EF86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4EF1871A-E8D5-4FD5-A0AF-D1BA64DF8ED1}">
      <dgm:prSet custT="1"/>
      <dgm:spPr/>
      <dgm:t>
        <a:bodyPr/>
        <a:lstStyle/>
        <a:p>
          <a:r>
            <a:rPr kumimoji="1" lang="en-US" sz="2600" dirty="0"/>
            <a:t>Stage 1:</a:t>
          </a:r>
        </a:p>
        <a:p>
          <a:r>
            <a:rPr kumimoji="1" lang="en-US" sz="2400" dirty="0" err="1"/>
            <a:t>Plan</a:t>
          </a:r>
          <a:r>
            <a:rPr kumimoji="1" lang="en-US" sz="2600" dirty="0" err="1"/>
            <a:t>&amp;Analysis</a:t>
          </a:r>
          <a:endParaRPr lang="en-US" sz="2600" dirty="0"/>
        </a:p>
      </dgm:t>
    </dgm:pt>
    <dgm:pt modelId="{01D540E0-A2D8-47C9-AFF6-24F5B682DD9E}" type="parTrans" cxnId="{DBEB1301-1C81-4C86-9F10-EB564FC77319}">
      <dgm:prSet/>
      <dgm:spPr/>
      <dgm:t>
        <a:bodyPr/>
        <a:lstStyle/>
        <a:p>
          <a:endParaRPr lang="en-US"/>
        </a:p>
      </dgm:t>
    </dgm:pt>
    <dgm:pt modelId="{B8FDE8FD-E8AA-4BDB-A356-B313652A6A86}" type="sibTrans" cxnId="{DBEB1301-1C81-4C86-9F10-EB564FC77319}">
      <dgm:prSet phldrT="1" phldr="0"/>
      <dgm:spPr/>
      <dgm:t>
        <a:bodyPr/>
        <a:lstStyle/>
        <a:p>
          <a:r>
            <a:rPr lang="en-US" dirty="0"/>
            <a:t>1</a:t>
          </a:r>
        </a:p>
      </dgm:t>
    </dgm:pt>
    <dgm:pt modelId="{E5606E46-DE3E-4406-9B6F-6993F73716F6}">
      <dgm:prSet custT="1"/>
      <dgm:spPr/>
      <dgm:t>
        <a:bodyPr/>
        <a:lstStyle/>
        <a:p>
          <a:pPr algn="r"/>
          <a:r>
            <a:rPr kumimoji="1" lang="en-US" sz="2400" dirty="0"/>
            <a:t>Stage 3:</a:t>
          </a:r>
        </a:p>
        <a:p>
          <a:pPr algn="r"/>
          <a:r>
            <a:rPr kumimoji="1" lang="en-US" sz="2400" dirty="0"/>
            <a:t>A. Implementation &amp;</a:t>
          </a:r>
        </a:p>
        <a:p>
          <a:pPr algn="r"/>
          <a:r>
            <a:rPr kumimoji="1" lang="en-US" sz="2400" dirty="0"/>
            <a:t>B. Application</a:t>
          </a:r>
        </a:p>
      </dgm:t>
    </dgm:pt>
    <dgm:pt modelId="{2B7903D5-F764-4A2D-89F5-20100B27F443}" type="parTrans" cxnId="{0C4C27C8-9B83-4794-9C21-92DB620ECC1A}">
      <dgm:prSet/>
      <dgm:spPr/>
      <dgm:t>
        <a:bodyPr/>
        <a:lstStyle/>
        <a:p>
          <a:endParaRPr lang="en-US"/>
        </a:p>
      </dgm:t>
    </dgm:pt>
    <dgm:pt modelId="{A8D62C55-A597-41AC-908F-EC5C14A597C0}" type="sibTrans" cxnId="{0C4C27C8-9B83-4794-9C21-92DB620ECC1A}">
      <dgm:prSet phldrT="2" phldr="0"/>
      <dgm:spPr/>
      <dgm:t>
        <a:bodyPr/>
        <a:lstStyle/>
        <a:p>
          <a:r>
            <a:rPr lang="en-US" dirty="0"/>
            <a:t>3</a:t>
          </a:r>
        </a:p>
      </dgm:t>
    </dgm:pt>
    <dgm:pt modelId="{BBC283B5-CB75-3445-8C97-CF514BA8A70E}">
      <dgm:prSet custT="1"/>
      <dgm:spPr/>
      <dgm:t>
        <a:bodyPr/>
        <a:lstStyle/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dirty="0"/>
            <a:t>Stage 2:  Database Design</a:t>
          </a:r>
        </a:p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dirty="0"/>
            <a:t>A. Conceptual Design</a:t>
          </a:r>
        </a:p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dirty="0"/>
            <a:t>B.</a:t>
          </a:r>
          <a:r>
            <a:rPr kumimoji="1" lang="en-US" sz="2400" dirty="0"/>
            <a:t> Logical Design</a:t>
          </a:r>
        </a:p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sz="2400" dirty="0"/>
            <a:t>C.</a:t>
          </a:r>
          <a:r>
            <a:rPr kumimoji="1" lang="en-US" sz="2400" dirty="0"/>
            <a:t> Physical Design</a:t>
          </a:r>
          <a:endParaRPr lang="zh-CN" altLang="en-US" sz="2400" dirty="0"/>
        </a:p>
      </dgm:t>
    </dgm:pt>
    <dgm:pt modelId="{1119224D-A4DC-7D44-8B61-7A5184769BE5}" type="parTrans" cxnId="{E6F8C6A3-9BE3-7B41-9F92-3911488DBC94}">
      <dgm:prSet/>
      <dgm:spPr/>
      <dgm:t>
        <a:bodyPr/>
        <a:lstStyle/>
        <a:p>
          <a:endParaRPr lang="zh-CN" altLang="en-US"/>
        </a:p>
      </dgm:t>
    </dgm:pt>
    <dgm:pt modelId="{A6E416C5-977D-6C4F-A143-707B392F9635}" type="sibTrans" cxnId="{E6F8C6A3-9BE3-7B41-9F92-3911488DBC94}">
      <dgm:prSet/>
      <dgm:spPr/>
      <dgm:t>
        <a:bodyPr/>
        <a:lstStyle/>
        <a:p>
          <a:r>
            <a:rPr lang="en-US" altLang="zh-CN" dirty="0"/>
            <a:t>2</a:t>
          </a:r>
          <a:endParaRPr lang="zh-CN" altLang="en-US" dirty="0"/>
        </a:p>
      </dgm:t>
    </dgm:pt>
    <dgm:pt modelId="{2D9E40E2-3663-D245-ADD9-7C7861A55B71}" type="pres">
      <dgm:prSet presAssocID="{AA377B41-2A4F-4CE2-9DC0-4DE2301EF86C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9561CFA-2725-7D48-8FF0-82765A24A5FB}" type="pres">
      <dgm:prSet presAssocID="{4EF1871A-E8D5-4FD5-A0AF-D1BA64DF8ED1}" presName="compositeNode" presStyleCnt="0">
        <dgm:presLayoutVars>
          <dgm:bulletEnabled val="1"/>
        </dgm:presLayoutVars>
      </dgm:prSet>
      <dgm:spPr/>
    </dgm:pt>
    <dgm:pt modelId="{1A5F5022-88E0-494D-A8C8-07B74B94CF71}" type="pres">
      <dgm:prSet presAssocID="{4EF1871A-E8D5-4FD5-A0AF-D1BA64DF8ED1}" presName="bgRect" presStyleLbl="bgAccFollowNode1" presStyleIdx="0" presStyleCnt="3" custScaleX="105970" custScaleY="112245"/>
      <dgm:spPr/>
      <dgm:t>
        <a:bodyPr/>
        <a:lstStyle/>
        <a:p>
          <a:endParaRPr lang="zh-CN" altLang="en-US"/>
        </a:p>
      </dgm:t>
    </dgm:pt>
    <dgm:pt modelId="{84386DDD-8F10-A148-B436-12849631E3E9}" type="pres">
      <dgm:prSet presAssocID="{B8FDE8FD-E8AA-4BDB-A356-B313652A6A86}" presName="sibTransNodeCircle" presStyleLbl="alignNode1" presStyleIdx="0" presStyleCnt="6">
        <dgm:presLayoutVars>
          <dgm:chMax val="0"/>
          <dgm:bulletEnabled/>
        </dgm:presLayoutVars>
      </dgm:prSet>
      <dgm:spPr/>
      <dgm:t>
        <a:bodyPr/>
        <a:lstStyle/>
        <a:p>
          <a:endParaRPr lang="zh-CN" altLang="en-US"/>
        </a:p>
      </dgm:t>
    </dgm:pt>
    <dgm:pt modelId="{6A39CFA9-2967-7B47-9C4C-5E9FFC5A349A}" type="pres">
      <dgm:prSet presAssocID="{4EF1871A-E8D5-4FD5-A0AF-D1BA64DF8ED1}" presName="bottomLine" presStyleLbl="alignNode1" presStyleIdx="1" presStyleCnt="6">
        <dgm:presLayoutVars/>
      </dgm:prSet>
      <dgm:spPr/>
    </dgm:pt>
    <dgm:pt modelId="{B3DCF75F-1D1B-4046-9609-BFEB72A5F0DC}" type="pres">
      <dgm:prSet presAssocID="{4EF1871A-E8D5-4FD5-A0AF-D1BA64DF8ED1}" presName="nodeText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6421C4-56EB-9E4B-8CC1-AD29D261578B}" type="pres">
      <dgm:prSet presAssocID="{B8FDE8FD-E8AA-4BDB-A356-B313652A6A86}" presName="sibTrans" presStyleCnt="0"/>
      <dgm:spPr/>
    </dgm:pt>
    <dgm:pt modelId="{3C2C334A-EC40-E04A-9490-FC4C75692C72}" type="pres">
      <dgm:prSet presAssocID="{BBC283B5-CB75-3445-8C97-CF514BA8A70E}" presName="compositeNode" presStyleCnt="0">
        <dgm:presLayoutVars>
          <dgm:bulletEnabled val="1"/>
        </dgm:presLayoutVars>
      </dgm:prSet>
      <dgm:spPr/>
    </dgm:pt>
    <dgm:pt modelId="{BB3D3AF4-0CED-9245-8907-99C46C74D96D}" type="pres">
      <dgm:prSet presAssocID="{BBC283B5-CB75-3445-8C97-CF514BA8A70E}" presName="bgRect" presStyleLbl="bgAccFollowNode1" presStyleIdx="1" presStyleCnt="3" custScaleX="155604" custScaleY="112727"/>
      <dgm:spPr/>
      <dgm:t>
        <a:bodyPr/>
        <a:lstStyle/>
        <a:p>
          <a:endParaRPr lang="zh-CN" altLang="en-US"/>
        </a:p>
      </dgm:t>
    </dgm:pt>
    <dgm:pt modelId="{E1C3DE7F-E303-0840-87F0-9323B9F55BCB}" type="pres">
      <dgm:prSet presAssocID="{A6E416C5-977D-6C4F-A143-707B392F9635}" presName="sibTransNodeCircle" presStyleLbl="alignNode1" presStyleIdx="2" presStyleCnt="6">
        <dgm:presLayoutVars>
          <dgm:chMax val="0"/>
          <dgm:bulletEnabled/>
        </dgm:presLayoutVars>
      </dgm:prSet>
      <dgm:spPr/>
      <dgm:t>
        <a:bodyPr/>
        <a:lstStyle/>
        <a:p>
          <a:endParaRPr lang="zh-CN" altLang="en-US"/>
        </a:p>
      </dgm:t>
    </dgm:pt>
    <dgm:pt modelId="{BC804B1C-4775-9A46-B3CF-4BAA3C4AA679}" type="pres">
      <dgm:prSet presAssocID="{BBC283B5-CB75-3445-8C97-CF514BA8A70E}" presName="bottomLine" presStyleLbl="alignNode1" presStyleIdx="3" presStyleCnt="6">
        <dgm:presLayoutVars/>
      </dgm:prSet>
      <dgm:spPr/>
    </dgm:pt>
    <dgm:pt modelId="{706FC6CE-D0D8-754C-ACC1-A88D0807E4CE}" type="pres">
      <dgm:prSet presAssocID="{BBC283B5-CB75-3445-8C97-CF514BA8A70E}" presName="nodeText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168AA8A-C409-E144-BFDD-2070E21E0E7F}" type="pres">
      <dgm:prSet presAssocID="{A6E416C5-977D-6C4F-A143-707B392F9635}" presName="sibTrans" presStyleCnt="0"/>
      <dgm:spPr/>
    </dgm:pt>
    <dgm:pt modelId="{3D55161C-E8F7-4348-ABEF-BBBE7A1A83AE}" type="pres">
      <dgm:prSet presAssocID="{E5606E46-DE3E-4406-9B6F-6993F73716F6}" presName="compositeNode" presStyleCnt="0">
        <dgm:presLayoutVars>
          <dgm:bulletEnabled val="1"/>
        </dgm:presLayoutVars>
      </dgm:prSet>
      <dgm:spPr/>
    </dgm:pt>
    <dgm:pt modelId="{E9843D31-BE6B-9A46-926C-F759C8184023}" type="pres">
      <dgm:prSet presAssocID="{E5606E46-DE3E-4406-9B6F-6993F73716F6}" presName="bgRect" presStyleLbl="bgAccFollowNode1" presStyleIdx="2" presStyleCnt="3" custScaleX="108994" custScaleY="111814"/>
      <dgm:spPr/>
      <dgm:t>
        <a:bodyPr/>
        <a:lstStyle/>
        <a:p>
          <a:endParaRPr lang="zh-CN" altLang="en-US"/>
        </a:p>
      </dgm:t>
    </dgm:pt>
    <dgm:pt modelId="{34E1D203-30FF-DB4C-BA19-A19F277DC006}" type="pres">
      <dgm:prSet presAssocID="{A8D62C55-A597-41AC-908F-EC5C14A597C0}" presName="sibTransNodeCircle" presStyleLbl="alignNode1" presStyleIdx="4" presStyleCnt="6">
        <dgm:presLayoutVars>
          <dgm:chMax val="0"/>
          <dgm:bulletEnabled/>
        </dgm:presLayoutVars>
      </dgm:prSet>
      <dgm:spPr/>
      <dgm:t>
        <a:bodyPr/>
        <a:lstStyle/>
        <a:p>
          <a:endParaRPr lang="zh-CN" altLang="en-US"/>
        </a:p>
      </dgm:t>
    </dgm:pt>
    <dgm:pt modelId="{CB559FE9-04C2-9E4A-8D8B-339AFC268A70}" type="pres">
      <dgm:prSet presAssocID="{E5606E46-DE3E-4406-9B6F-6993F73716F6}" presName="bottomLine" presStyleLbl="alignNode1" presStyleIdx="5" presStyleCnt="6">
        <dgm:presLayoutVars/>
      </dgm:prSet>
      <dgm:spPr/>
    </dgm:pt>
    <dgm:pt modelId="{C51F77E3-5CB9-6548-A44C-4605B30B090F}" type="pres">
      <dgm:prSet presAssocID="{E5606E46-DE3E-4406-9B6F-6993F73716F6}" presName="nodeText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35871C4-BAD9-584D-85BC-2F69206ECF08}" type="presOf" srcId="{AA377B41-2A4F-4CE2-9DC0-4DE2301EF86C}" destId="{2D9E40E2-3663-D245-ADD9-7C7861A55B71}" srcOrd="0" destOrd="0" presId="urn:microsoft.com/office/officeart/2016/7/layout/BasicLinearProcessNumbered"/>
    <dgm:cxn modelId="{DBEB1301-1C81-4C86-9F10-EB564FC77319}" srcId="{AA377B41-2A4F-4CE2-9DC0-4DE2301EF86C}" destId="{4EF1871A-E8D5-4FD5-A0AF-D1BA64DF8ED1}" srcOrd="0" destOrd="0" parTransId="{01D540E0-A2D8-47C9-AFF6-24F5B682DD9E}" sibTransId="{B8FDE8FD-E8AA-4BDB-A356-B313652A6A86}"/>
    <dgm:cxn modelId="{1A160537-B91C-2F47-BCB3-56946B952B64}" type="presOf" srcId="{BBC283B5-CB75-3445-8C97-CF514BA8A70E}" destId="{BB3D3AF4-0CED-9245-8907-99C46C74D96D}" srcOrd="0" destOrd="0" presId="urn:microsoft.com/office/officeart/2016/7/layout/BasicLinearProcessNumbered"/>
    <dgm:cxn modelId="{0DD691C9-A6AA-0A48-B859-45AAF64B2230}" type="presOf" srcId="{E5606E46-DE3E-4406-9B6F-6993F73716F6}" destId="{C51F77E3-5CB9-6548-A44C-4605B30B090F}" srcOrd="1" destOrd="0" presId="urn:microsoft.com/office/officeart/2016/7/layout/BasicLinearProcessNumbered"/>
    <dgm:cxn modelId="{DAD3AB3B-145A-E046-BB0B-44E45086F150}" type="presOf" srcId="{BBC283B5-CB75-3445-8C97-CF514BA8A70E}" destId="{706FC6CE-D0D8-754C-ACC1-A88D0807E4CE}" srcOrd="1" destOrd="0" presId="urn:microsoft.com/office/officeart/2016/7/layout/BasicLinearProcessNumbered"/>
    <dgm:cxn modelId="{1001BA05-8264-2742-A1D2-1EC2846EC0C3}" type="presOf" srcId="{A8D62C55-A597-41AC-908F-EC5C14A597C0}" destId="{34E1D203-30FF-DB4C-BA19-A19F277DC006}" srcOrd="0" destOrd="0" presId="urn:microsoft.com/office/officeart/2016/7/layout/BasicLinearProcessNumbered"/>
    <dgm:cxn modelId="{FA47737D-B660-7548-A948-EC9BEB339448}" type="presOf" srcId="{4EF1871A-E8D5-4FD5-A0AF-D1BA64DF8ED1}" destId="{B3DCF75F-1D1B-4046-9609-BFEB72A5F0DC}" srcOrd="1" destOrd="0" presId="urn:microsoft.com/office/officeart/2016/7/layout/BasicLinearProcessNumbered"/>
    <dgm:cxn modelId="{0C4C27C8-9B83-4794-9C21-92DB620ECC1A}" srcId="{AA377B41-2A4F-4CE2-9DC0-4DE2301EF86C}" destId="{E5606E46-DE3E-4406-9B6F-6993F73716F6}" srcOrd="2" destOrd="0" parTransId="{2B7903D5-F764-4A2D-89F5-20100B27F443}" sibTransId="{A8D62C55-A597-41AC-908F-EC5C14A597C0}"/>
    <dgm:cxn modelId="{11129D70-F92F-2040-8226-EDA4E53F6ACA}" type="presOf" srcId="{B8FDE8FD-E8AA-4BDB-A356-B313652A6A86}" destId="{84386DDD-8F10-A148-B436-12849631E3E9}" srcOrd="0" destOrd="0" presId="urn:microsoft.com/office/officeart/2016/7/layout/BasicLinearProcessNumbered"/>
    <dgm:cxn modelId="{E6F8C6A3-9BE3-7B41-9F92-3911488DBC94}" srcId="{AA377B41-2A4F-4CE2-9DC0-4DE2301EF86C}" destId="{BBC283B5-CB75-3445-8C97-CF514BA8A70E}" srcOrd="1" destOrd="0" parTransId="{1119224D-A4DC-7D44-8B61-7A5184769BE5}" sibTransId="{A6E416C5-977D-6C4F-A143-707B392F9635}"/>
    <dgm:cxn modelId="{2D86312F-C756-D643-909A-4E7728C735E0}" type="presOf" srcId="{E5606E46-DE3E-4406-9B6F-6993F73716F6}" destId="{E9843D31-BE6B-9A46-926C-F759C8184023}" srcOrd="0" destOrd="0" presId="urn:microsoft.com/office/officeart/2016/7/layout/BasicLinearProcessNumbered"/>
    <dgm:cxn modelId="{B28F9AFE-65AC-FF4C-97A7-43658FCDEC32}" type="presOf" srcId="{4EF1871A-E8D5-4FD5-A0AF-D1BA64DF8ED1}" destId="{1A5F5022-88E0-494D-A8C8-07B74B94CF71}" srcOrd="0" destOrd="0" presId="urn:microsoft.com/office/officeart/2016/7/layout/BasicLinearProcessNumbered"/>
    <dgm:cxn modelId="{55B3B9F5-1BE7-C74D-BA5C-021B00198E40}" type="presOf" srcId="{A6E416C5-977D-6C4F-A143-707B392F9635}" destId="{E1C3DE7F-E303-0840-87F0-9323B9F55BCB}" srcOrd="0" destOrd="0" presId="urn:microsoft.com/office/officeart/2016/7/layout/BasicLinearProcessNumbered"/>
    <dgm:cxn modelId="{3ECD6D57-8EB4-FE4D-A0F3-58792BE5EDF0}" type="presParOf" srcId="{2D9E40E2-3663-D245-ADD9-7C7861A55B71}" destId="{19561CFA-2725-7D48-8FF0-82765A24A5FB}" srcOrd="0" destOrd="0" presId="urn:microsoft.com/office/officeart/2016/7/layout/BasicLinearProcessNumbered"/>
    <dgm:cxn modelId="{F040DBBA-7A21-2243-8521-5A927308360F}" type="presParOf" srcId="{19561CFA-2725-7D48-8FF0-82765A24A5FB}" destId="{1A5F5022-88E0-494D-A8C8-07B74B94CF71}" srcOrd="0" destOrd="0" presId="urn:microsoft.com/office/officeart/2016/7/layout/BasicLinearProcessNumbered"/>
    <dgm:cxn modelId="{8ADD935A-FDAA-B54E-AC63-2857C73BEAD6}" type="presParOf" srcId="{19561CFA-2725-7D48-8FF0-82765A24A5FB}" destId="{84386DDD-8F10-A148-B436-12849631E3E9}" srcOrd="1" destOrd="0" presId="urn:microsoft.com/office/officeart/2016/7/layout/BasicLinearProcessNumbered"/>
    <dgm:cxn modelId="{DF5FB03C-4724-F84C-8633-0222F4D95503}" type="presParOf" srcId="{19561CFA-2725-7D48-8FF0-82765A24A5FB}" destId="{6A39CFA9-2967-7B47-9C4C-5E9FFC5A349A}" srcOrd="2" destOrd="0" presId="urn:microsoft.com/office/officeart/2016/7/layout/BasicLinearProcessNumbered"/>
    <dgm:cxn modelId="{8913B380-25E2-494C-9709-432B18D43A10}" type="presParOf" srcId="{19561CFA-2725-7D48-8FF0-82765A24A5FB}" destId="{B3DCF75F-1D1B-4046-9609-BFEB72A5F0DC}" srcOrd="3" destOrd="0" presId="urn:microsoft.com/office/officeart/2016/7/layout/BasicLinearProcessNumbered"/>
    <dgm:cxn modelId="{63E65F41-A774-E343-A611-95D1533E0B32}" type="presParOf" srcId="{2D9E40E2-3663-D245-ADD9-7C7861A55B71}" destId="{7F6421C4-56EB-9E4B-8CC1-AD29D261578B}" srcOrd="1" destOrd="0" presId="urn:microsoft.com/office/officeart/2016/7/layout/BasicLinearProcessNumbered"/>
    <dgm:cxn modelId="{656E3165-BCFB-F14C-8F04-36D0F852DFB0}" type="presParOf" srcId="{2D9E40E2-3663-D245-ADD9-7C7861A55B71}" destId="{3C2C334A-EC40-E04A-9490-FC4C75692C72}" srcOrd="2" destOrd="0" presId="urn:microsoft.com/office/officeart/2016/7/layout/BasicLinearProcessNumbered"/>
    <dgm:cxn modelId="{53AF66B0-6583-8143-8A99-A4F2DFF9EC49}" type="presParOf" srcId="{3C2C334A-EC40-E04A-9490-FC4C75692C72}" destId="{BB3D3AF4-0CED-9245-8907-99C46C74D96D}" srcOrd="0" destOrd="0" presId="urn:microsoft.com/office/officeart/2016/7/layout/BasicLinearProcessNumbered"/>
    <dgm:cxn modelId="{A3227352-D91D-9342-953A-4D7D3F19C606}" type="presParOf" srcId="{3C2C334A-EC40-E04A-9490-FC4C75692C72}" destId="{E1C3DE7F-E303-0840-87F0-9323B9F55BCB}" srcOrd="1" destOrd="0" presId="urn:microsoft.com/office/officeart/2016/7/layout/BasicLinearProcessNumbered"/>
    <dgm:cxn modelId="{4B947594-6025-8B49-9C44-55BF27129822}" type="presParOf" srcId="{3C2C334A-EC40-E04A-9490-FC4C75692C72}" destId="{BC804B1C-4775-9A46-B3CF-4BAA3C4AA679}" srcOrd="2" destOrd="0" presId="urn:microsoft.com/office/officeart/2016/7/layout/BasicLinearProcessNumbered"/>
    <dgm:cxn modelId="{280D90F7-3BAC-4A43-8241-79B8F462FE40}" type="presParOf" srcId="{3C2C334A-EC40-E04A-9490-FC4C75692C72}" destId="{706FC6CE-D0D8-754C-ACC1-A88D0807E4CE}" srcOrd="3" destOrd="0" presId="urn:microsoft.com/office/officeart/2016/7/layout/BasicLinearProcessNumbered"/>
    <dgm:cxn modelId="{BBD52CC2-2CE8-9B42-9AAE-FEC513FFF631}" type="presParOf" srcId="{2D9E40E2-3663-D245-ADD9-7C7861A55B71}" destId="{D168AA8A-C409-E144-BFDD-2070E21E0E7F}" srcOrd="3" destOrd="0" presId="urn:microsoft.com/office/officeart/2016/7/layout/BasicLinearProcessNumbered"/>
    <dgm:cxn modelId="{0C8D4312-B605-154A-A858-F77241971E2D}" type="presParOf" srcId="{2D9E40E2-3663-D245-ADD9-7C7861A55B71}" destId="{3D55161C-E8F7-4348-ABEF-BBBE7A1A83AE}" srcOrd="4" destOrd="0" presId="urn:microsoft.com/office/officeart/2016/7/layout/BasicLinearProcessNumbered"/>
    <dgm:cxn modelId="{000393C0-82A7-8643-A7D7-79E113EC57E7}" type="presParOf" srcId="{3D55161C-E8F7-4348-ABEF-BBBE7A1A83AE}" destId="{E9843D31-BE6B-9A46-926C-F759C8184023}" srcOrd="0" destOrd="0" presId="urn:microsoft.com/office/officeart/2016/7/layout/BasicLinearProcessNumbered"/>
    <dgm:cxn modelId="{C481D453-5E7F-AE49-BF5A-61E2503C9B7E}" type="presParOf" srcId="{3D55161C-E8F7-4348-ABEF-BBBE7A1A83AE}" destId="{34E1D203-30FF-DB4C-BA19-A19F277DC006}" srcOrd="1" destOrd="0" presId="urn:microsoft.com/office/officeart/2016/7/layout/BasicLinearProcessNumbered"/>
    <dgm:cxn modelId="{AC3CF359-5496-C341-926B-FF24F8487D84}" type="presParOf" srcId="{3D55161C-E8F7-4348-ABEF-BBBE7A1A83AE}" destId="{CB559FE9-04C2-9E4A-8D8B-339AFC268A70}" srcOrd="2" destOrd="0" presId="urn:microsoft.com/office/officeart/2016/7/layout/BasicLinearProcessNumbered"/>
    <dgm:cxn modelId="{783F660E-9117-5948-97B4-5F635BAC9223}" type="presParOf" srcId="{3D55161C-E8F7-4348-ABEF-BBBE7A1A83AE}" destId="{C51F77E3-5CB9-6548-A44C-4605B30B090F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5F5022-88E0-494D-A8C8-07B74B94CF71}">
      <dsp:nvSpPr>
        <dsp:cNvPr id="0" name=""/>
        <dsp:cNvSpPr/>
      </dsp:nvSpPr>
      <dsp:spPr>
        <a:xfrm>
          <a:off x="3971" y="-31786"/>
          <a:ext cx="3097962" cy="459397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922" tIns="330200" rIns="227922" bIns="33020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600" kern="1200" dirty="0"/>
            <a:t>Stage 1:</a:t>
          </a:r>
        </a:p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400" kern="1200" dirty="0" err="1"/>
            <a:t>Plan</a:t>
          </a:r>
          <a:r>
            <a:rPr kumimoji="1" lang="en-US" sz="2600" kern="1200" dirty="0" err="1"/>
            <a:t>&amp;Analysis</a:t>
          </a:r>
          <a:endParaRPr lang="en-US" sz="2600" kern="1200" dirty="0"/>
        </a:p>
      </dsp:txBody>
      <dsp:txXfrm>
        <a:off x="3971" y="1713921"/>
        <a:ext cx="3097962" cy="2756382"/>
      </dsp:txXfrm>
    </dsp:sp>
    <dsp:sp modelId="{84386DDD-8F10-A148-B436-12849631E3E9}">
      <dsp:nvSpPr>
        <dsp:cNvPr id="0" name=""/>
        <dsp:cNvSpPr/>
      </dsp:nvSpPr>
      <dsp:spPr>
        <a:xfrm>
          <a:off x="939031" y="628075"/>
          <a:ext cx="1227841" cy="12278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727" tIns="12700" rIns="95727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/>
            <a:t>1</a:t>
          </a:r>
        </a:p>
      </dsp:txBody>
      <dsp:txXfrm>
        <a:off x="1118844" y="807888"/>
        <a:ext cx="868215" cy="868215"/>
      </dsp:txXfrm>
    </dsp:sp>
    <dsp:sp modelId="{6A39CFA9-2967-7B47-9C4C-5E9FFC5A349A}">
      <dsp:nvSpPr>
        <dsp:cNvPr id="0" name=""/>
        <dsp:cNvSpPr/>
      </dsp:nvSpPr>
      <dsp:spPr>
        <a:xfrm>
          <a:off x="91235" y="4311529"/>
          <a:ext cx="2923433" cy="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D3AF4-0CED-9245-8907-99C46C74D96D}">
      <dsp:nvSpPr>
        <dsp:cNvPr id="0" name=""/>
        <dsp:cNvSpPr/>
      </dsp:nvSpPr>
      <dsp:spPr>
        <a:xfrm>
          <a:off x="3394276" y="-31786"/>
          <a:ext cx="4548978" cy="461369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922" tIns="330200" rIns="227922" bIns="330200" numCol="1" spcCol="1270" anchor="t" anchorCtr="0">
          <a:noAutofit/>
        </a:bodyPr>
        <a:lstStyle/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Stage 2:  Database Design</a:t>
          </a:r>
        </a:p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A. Conceptual Design</a:t>
          </a:r>
        </a:p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B.</a:t>
          </a:r>
          <a:r>
            <a:rPr kumimoji="1" lang="en-US" sz="2400" kern="1200" dirty="0"/>
            <a:t> Logical Design</a:t>
          </a:r>
        </a:p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sz="2400" kern="1200" dirty="0"/>
            <a:t>C.</a:t>
          </a:r>
          <a:r>
            <a:rPr kumimoji="1" lang="en-US" sz="2400" kern="1200" dirty="0"/>
            <a:t> Physical Design</a:t>
          </a:r>
          <a:endParaRPr lang="zh-CN" altLang="en-US" sz="2400" kern="1200" dirty="0"/>
        </a:p>
      </dsp:txBody>
      <dsp:txXfrm>
        <a:off x="3394276" y="1721418"/>
        <a:ext cx="4548978" cy="2768218"/>
      </dsp:txXfrm>
    </dsp:sp>
    <dsp:sp modelId="{E1C3DE7F-E303-0840-87F0-9323B9F55BCB}">
      <dsp:nvSpPr>
        <dsp:cNvPr id="0" name=""/>
        <dsp:cNvSpPr/>
      </dsp:nvSpPr>
      <dsp:spPr>
        <a:xfrm>
          <a:off x="5054845" y="637939"/>
          <a:ext cx="1227841" cy="12278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727" tIns="12700" rIns="95727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kern="1200" dirty="0"/>
            <a:t>2</a:t>
          </a:r>
          <a:endParaRPr lang="zh-CN" altLang="en-US" sz="4800" kern="1200" dirty="0"/>
        </a:p>
      </dsp:txBody>
      <dsp:txXfrm>
        <a:off x="5234658" y="817752"/>
        <a:ext cx="868215" cy="868215"/>
      </dsp:txXfrm>
    </dsp:sp>
    <dsp:sp modelId="{BC804B1C-4775-9A46-B3CF-4BAA3C4AA679}">
      <dsp:nvSpPr>
        <dsp:cNvPr id="0" name=""/>
        <dsp:cNvSpPr/>
      </dsp:nvSpPr>
      <dsp:spPr>
        <a:xfrm>
          <a:off x="4207049" y="4321393"/>
          <a:ext cx="2923433" cy="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843D31-BE6B-9A46-926C-F759C8184023}">
      <dsp:nvSpPr>
        <dsp:cNvPr id="0" name=""/>
        <dsp:cNvSpPr/>
      </dsp:nvSpPr>
      <dsp:spPr>
        <a:xfrm>
          <a:off x="8235598" y="-31786"/>
          <a:ext cx="3186366" cy="457633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922" tIns="330200" rIns="227922" bIns="33020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400" kern="1200" dirty="0"/>
            <a:t>Stage 3:</a:t>
          </a:r>
        </a:p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400" kern="1200" dirty="0"/>
            <a:t>A. Implementation &amp;</a:t>
          </a:r>
        </a:p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400" kern="1200" dirty="0"/>
            <a:t>B. Application</a:t>
          </a:r>
        </a:p>
      </dsp:txBody>
      <dsp:txXfrm>
        <a:off x="8235598" y="1707218"/>
        <a:ext cx="3186366" cy="2745798"/>
      </dsp:txXfrm>
    </dsp:sp>
    <dsp:sp modelId="{34E1D203-30FF-DB4C-BA19-A19F277DC006}">
      <dsp:nvSpPr>
        <dsp:cNvPr id="0" name=""/>
        <dsp:cNvSpPr/>
      </dsp:nvSpPr>
      <dsp:spPr>
        <a:xfrm>
          <a:off x="9214861" y="619255"/>
          <a:ext cx="1227841" cy="12278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727" tIns="12700" rIns="95727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/>
            <a:t>3</a:t>
          </a:r>
        </a:p>
      </dsp:txBody>
      <dsp:txXfrm>
        <a:off x="9394674" y="799068"/>
        <a:ext cx="868215" cy="868215"/>
      </dsp:txXfrm>
    </dsp:sp>
    <dsp:sp modelId="{CB559FE9-04C2-9E4A-8D8B-339AFC268A70}">
      <dsp:nvSpPr>
        <dsp:cNvPr id="0" name=""/>
        <dsp:cNvSpPr/>
      </dsp:nvSpPr>
      <dsp:spPr>
        <a:xfrm>
          <a:off x="8367065" y="4302709"/>
          <a:ext cx="2923433" cy="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E5D5B-9355-D440-ABB5-DE8D92EF5A2C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EFAAE-4CC1-B24D-A118-CE2818BC60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2236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EFAAE-4CC1-B24D-A118-CE2818BC60B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291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EFAAE-4CC1-B24D-A118-CE2818BC60B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202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EFAAE-4CC1-B24D-A118-CE2818BC60BF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760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EFAAE-4CC1-B24D-A118-CE2818BC60BF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348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0F5B-FF40-7143-BC55-512A9C71D9E2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DB38-30CF-9545-B8DC-E2D37F5181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737565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0F5B-FF40-7143-BC55-512A9C71D9E2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DB38-30CF-9545-B8DC-E2D37F5181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771190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0F5B-FF40-7143-BC55-512A9C71D9E2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DB38-30CF-9545-B8DC-E2D37F5181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203184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0F5B-FF40-7143-BC55-512A9C71D9E2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DB38-30CF-9545-B8DC-E2D37F5181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2429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0F5B-FF40-7143-BC55-512A9C71D9E2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DB38-30CF-9545-B8DC-E2D37F5181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979367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0F5B-FF40-7143-BC55-512A9C71D9E2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DB38-30CF-9545-B8DC-E2D37F5181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502540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0F5B-FF40-7143-BC55-512A9C71D9E2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DB38-30CF-9545-B8DC-E2D37F5181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5503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0F5B-FF40-7143-BC55-512A9C71D9E2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DB38-30CF-9545-B8DC-E2D37F5181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246570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0F5B-FF40-7143-BC55-512A9C71D9E2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DB38-30CF-9545-B8DC-E2D37F5181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381758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0F5B-FF40-7143-BC55-512A9C71D9E2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DB38-30CF-9545-B8DC-E2D37F5181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09588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0F5B-FF40-7143-BC55-512A9C71D9E2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DB38-30CF-9545-B8DC-E2D37F5181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24191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E0F5B-FF40-7143-BC55-512A9C71D9E2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1DB38-30CF-9545-B8DC-E2D37F5181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116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35.225.144.4.xip.io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7577"/>
            <a:ext cx="12192000" cy="6090423"/>
          </a:xfr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50312" y="0"/>
            <a:ext cx="2129425" cy="767577"/>
          </a:xfrm>
        </p:spPr>
        <p:txBody>
          <a:bodyPr>
            <a:normAutofit/>
          </a:bodyPr>
          <a:lstStyle/>
          <a:p>
            <a:r>
              <a:rPr kumimoji="1" lang="en-US" altLang="zh-CN" sz="3600"/>
              <a:t>Group 4</a:t>
            </a:r>
            <a:endParaRPr kumimoji="1" lang="zh-CN" altLang="en-US" sz="3600" dirty="0"/>
          </a:p>
        </p:txBody>
      </p:sp>
      <p:sp>
        <p:nvSpPr>
          <p:cNvPr id="6" name="文本框 1">
            <a:extLst>
              <a:ext uri="{FF2B5EF4-FFF2-40B4-BE49-F238E27FC236}">
                <a16:creationId xmlns="" xmlns:a16="http://schemas.microsoft.com/office/drawing/2014/main" id="{B2105DD9-59B5-4970-8CBC-76356EFC9507}"/>
              </a:ext>
            </a:extLst>
          </p:cNvPr>
          <p:cNvSpPr txBox="1"/>
          <p:nvPr/>
        </p:nvSpPr>
        <p:spPr>
          <a:xfrm>
            <a:off x="393005" y="5203524"/>
            <a:ext cx="2994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zh-CN" sz="2000" b="1">
                <a:solidFill>
                  <a:schemeClr val="bg2"/>
                </a:solidFill>
              </a:rPr>
              <a:t>Hsing</a:t>
            </a:r>
            <a:r>
              <a:rPr lang="en" altLang="zh-CN" sz="2000" b="1" dirty="0">
                <a:solidFill>
                  <a:schemeClr val="bg2"/>
                </a:solidFill>
              </a:rPr>
              <a:t>-Chen Chung </a:t>
            </a:r>
            <a:endParaRPr lang="en-US" altLang="zh-CN" sz="2000" b="1" dirty="0">
              <a:solidFill>
                <a:schemeClr val="bg2"/>
              </a:solidFill>
            </a:endParaRPr>
          </a:p>
          <a:p>
            <a:r>
              <a:rPr lang="en" altLang="zh-CN" sz="2000" b="1" dirty="0" err="1">
                <a:solidFill>
                  <a:schemeClr val="bg2"/>
                </a:solidFill>
              </a:rPr>
              <a:t>Yueh</a:t>
            </a:r>
            <a:r>
              <a:rPr lang="en" altLang="zh-CN" sz="2000" b="1" dirty="0">
                <a:solidFill>
                  <a:schemeClr val="bg2"/>
                </a:solidFill>
              </a:rPr>
              <a:t> </a:t>
            </a:r>
            <a:r>
              <a:rPr lang="en" altLang="zh-CN" sz="2000" b="1" dirty="0" err="1">
                <a:solidFill>
                  <a:schemeClr val="bg2"/>
                </a:solidFill>
              </a:rPr>
              <a:t>Tsao</a:t>
            </a:r>
            <a:r>
              <a:rPr lang="en" altLang="zh-CN" sz="2000" b="1" dirty="0">
                <a:solidFill>
                  <a:schemeClr val="bg2"/>
                </a:solidFill>
              </a:rPr>
              <a:t> </a:t>
            </a:r>
          </a:p>
          <a:p>
            <a:r>
              <a:rPr kumimoji="1" lang="en-US" altLang="zh-CN" sz="2000" b="1" dirty="0">
                <a:solidFill>
                  <a:schemeClr val="bg1"/>
                </a:solidFill>
              </a:rPr>
              <a:t>Ying Wu</a:t>
            </a:r>
          </a:p>
          <a:p>
            <a:r>
              <a:rPr kumimoji="1" lang="en-US" altLang="zh-CN" sz="2000" b="1" dirty="0">
                <a:solidFill>
                  <a:schemeClr val="bg1"/>
                </a:solidFill>
              </a:rPr>
              <a:t>Peiyan Yu</a:t>
            </a:r>
          </a:p>
        </p:txBody>
      </p:sp>
    </p:spTree>
    <p:extLst>
      <p:ext uri="{BB962C8B-B14F-4D97-AF65-F5344CB8AC3E}">
        <p14:creationId xmlns:p14="http://schemas.microsoft.com/office/powerpoint/2010/main" val="35230898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64C1E13-FFB1-4C9F-88ED-FF714E981C9A}"/>
              </a:ext>
            </a:extLst>
          </p:cNvPr>
          <p:cNvSpPr/>
          <p:nvPr/>
        </p:nvSpPr>
        <p:spPr>
          <a:xfrm>
            <a:off x="1" y="1062033"/>
            <a:ext cx="12192000" cy="4724405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9E78CBC-2111-4830-A050-3B2202C742CF}"/>
              </a:ext>
            </a:extLst>
          </p:cNvPr>
          <p:cNvSpPr txBox="1"/>
          <p:nvPr/>
        </p:nvSpPr>
        <p:spPr>
          <a:xfrm>
            <a:off x="89006" y="1759677"/>
            <a:ext cx="2975469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endParaRPr lang="en-US" sz="66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Entities</a:t>
            </a:r>
          </a:p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School</a:t>
            </a:r>
          </a:p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Program</a:t>
            </a:r>
          </a:p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City</a:t>
            </a:r>
          </a:p>
          <a:p>
            <a:pPr algn="ctr"/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altLang="zh-CN" sz="2800" b="1" dirty="0" err="1">
                <a:solidFill>
                  <a:schemeClr val="accent1">
                    <a:lumMod val="75000"/>
                  </a:schemeClr>
                </a:solidFill>
              </a:rPr>
              <a:t>cl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</a:rPr>
              <a:t>Rank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</a:rPr>
              <a:t>PrgRank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549A81B-0647-4D41-82CA-7447AC90CC14}"/>
              </a:ext>
            </a:extLst>
          </p:cNvPr>
          <p:cNvSpPr txBox="1"/>
          <p:nvPr/>
        </p:nvSpPr>
        <p:spPr>
          <a:xfrm>
            <a:off x="2937273" y="1754816"/>
            <a:ext cx="568999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4</a:t>
            </a:r>
          </a:p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Relationships</a:t>
            </a:r>
          </a:p>
          <a:p>
            <a:pPr algn="ctr"/>
            <a:r>
              <a:rPr lang="en-US" altLang="zh-CN" sz="2800" b="1" dirty="0" err="1">
                <a:solidFill>
                  <a:schemeClr val="accent1">
                    <a:lumMod val="75000"/>
                  </a:schemeClr>
                </a:solidFill>
              </a:rPr>
              <a:t>SclIn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altLang="zh-CN" sz="2800" b="1" dirty="0" err="1">
                <a:solidFill>
                  <a:schemeClr val="accent1">
                    <a:lumMod val="75000"/>
                  </a:schemeClr>
                </a:solidFill>
              </a:rPr>
              <a:t>PrgBelongsTo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altLang="zh-CN" sz="2800" b="1" dirty="0" err="1">
                <a:solidFill>
                  <a:schemeClr val="accent1">
                    <a:lumMod val="75000"/>
                  </a:schemeClr>
                </a:solidFill>
              </a:rPr>
              <a:t>SclRankedAs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altLang="zh-CN" sz="2800" b="1" dirty="0" err="1">
                <a:solidFill>
                  <a:schemeClr val="accent1">
                    <a:lumMod val="75000"/>
                  </a:schemeClr>
                </a:solidFill>
              </a:rPr>
              <a:t>PrgRankedAs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A71246-B544-4FED-AE04-1FE167478D3E}"/>
              </a:ext>
            </a:extLst>
          </p:cNvPr>
          <p:cNvSpPr txBox="1"/>
          <p:nvPr/>
        </p:nvSpPr>
        <p:spPr>
          <a:xfrm>
            <a:off x="7815199" y="1988205"/>
            <a:ext cx="47721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some</a:t>
            </a:r>
          </a:p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Important </a:t>
            </a:r>
          </a:p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Attributes</a:t>
            </a:r>
          </a:p>
        </p:txBody>
      </p:sp>
      <p:sp>
        <p:nvSpPr>
          <p:cNvPr id="9" name="标题 1">
            <a:extLst>
              <a:ext uri="{FF2B5EF4-FFF2-40B4-BE49-F238E27FC236}">
                <a16:creationId xmlns="" xmlns:a16="http://schemas.microsoft.com/office/drawing/2014/main" id="{46BF800D-8215-45D1-AA7A-BEF7AFAE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72" y="601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800" b="1" dirty="0"/>
              <a:t>ER Model</a:t>
            </a:r>
            <a:endParaRPr kumimoji="1"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8212231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92852AD-607C-4FCD-A104-AEC87917636A}"/>
              </a:ext>
            </a:extLst>
          </p:cNvPr>
          <p:cNvSpPr/>
          <p:nvPr/>
        </p:nvSpPr>
        <p:spPr>
          <a:xfrm>
            <a:off x="1" y="1690687"/>
            <a:ext cx="12192000" cy="4514851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Relationships, Degrees, Attributes, Constraints</a:t>
            </a:r>
            <a:r>
              <a:rPr lang="zh-CN" altLang="zh-CN" sz="4000" dirty="0"/>
              <a:t> </a:t>
            </a:r>
            <a:endParaRPr kumimoji="1"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 err="1"/>
              <a:t>SclIn</a:t>
            </a:r>
            <a:r>
              <a:rPr lang="en-US" altLang="zh-CN" dirty="0"/>
              <a:t>: binary relationship (</a:t>
            </a:r>
            <a:r>
              <a:rPr lang="en-US" altLang="zh-CN" dirty="0" err="1"/>
              <a:t>cty</a:t>
            </a:r>
            <a:r>
              <a:rPr lang="en-US" altLang="zh-CN" dirty="0"/>
              <a:t>, </a:t>
            </a:r>
            <a:r>
              <a:rPr lang="en-US" altLang="zh-CN" dirty="0" err="1"/>
              <a:t>sclId</a:t>
            </a:r>
            <a:r>
              <a:rPr lang="en-US" altLang="zh-CN" dirty="0"/>
              <a:t>)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		1 School to 1 City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		1 City to 0 or more School</a:t>
            </a:r>
            <a:endParaRPr lang="zh-CN" altLang="zh-CN" dirty="0"/>
          </a:p>
          <a:p>
            <a:r>
              <a:rPr lang="en-US" altLang="zh-CN" dirty="0" err="1"/>
              <a:t>SclRankAs</a:t>
            </a:r>
            <a:r>
              <a:rPr lang="en-US" altLang="zh-CN" dirty="0"/>
              <a:t>: binary relationship (</a:t>
            </a:r>
            <a:r>
              <a:rPr lang="en-US" altLang="zh-CN" dirty="0" err="1"/>
              <a:t>sclRank</a:t>
            </a:r>
            <a:r>
              <a:rPr lang="en-US" altLang="zh-CN" dirty="0"/>
              <a:t>)</a:t>
            </a:r>
            <a:endParaRPr lang="zh-CN" altLang="zh-CN" dirty="0"/>
          </a:p>
          <a:p>
            <a:pPr marL="457200" lvl="1" indent="0">
              <a:spcBef>
                <a:spcPts val="1000"/>
              </a:spcBef>
              <a:buFont typeface="Arial"/>
              <a:buNone/>
            </a:pPr>
            <a:r>
              <a:rPr lang="en-US" altLang="zh-CN" dirty="0"/>
              <a:t>		</a:t>
            </a:r>
            <a:r>
              <a:rPr lang="en-US" altLang="zh-CN" sz="2800" dirty="0"/>
              <a:t>1 category and 1 year to 1 or more schools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dirty="0"/>
              <a:t>		1 school to 0 or more categories and years</a:t>
            </a:r>
            <a:endParaRPr lang="zh-CN" altLang="zh-CN" dirty="0"/>
          </a:p>
          <a:p>
            <a:r>
              <a:rPr lang="en-US" altLang="zh-CN" dirty="0" err="1"/>
              <a:t>PrgRankAs</a:t>
            </a:r>
            <a:r>
              <a:rPr lang="en-US" altLang="zh-CN" dirty="0"/>
              <a:t>: binary relationship (</a:t>
            </a:r>
            <a:r>
              <a:rPr lang="en-US" altLang="zh-CN" dirty="0" err="1"/>
              <a:t>prgRank</a:t>
            </a:r>
            <a:r>
              <a:rPr lang="en-US" altLang="zh-CN" dirty="0"/>
              <a:t>)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		1 category and 1 year to 1 or more programs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		1 programs to 0 or more categories and years</a:t>
            </a:r>
            <a:endParaRPr lang="zh-CN" altLang="zh-CN" dirty="0"/>
          </a:p>
          <a:p>
            <a:r>
              <a:rPr lang="en-US" altLang="zh-CN" dirty="0" err="1"/>
              <a:t>PrgBelongsTo</a:t>
            </a:r>
            <a:r>
              <a:rPr lang="en-US" altLang="zh-CN" dirty="0"/>
              <a:t>: binary relationship (</a:t>
            </a:r>
            <a:r>
              <a:rPr lang="en-US" altLang="zh-CN" dirty="0" err="1"/>
              <a:t>prgId</a:t>
            </a:r>
            <a:r>
              <a:rPr lang="en-US" altLang="zh-CN" dirty="0"/>
              <a:t>, </a:t>
            </a:r>
            <a:r>
              <a:rPr lang="en-US" altLang="zh-CN" dirty="0" err="1"/>
              <a:t>sclId</a:t>
            </a:r>
            <a:r>
              <a:rPr lang="en-US" altLang="zh-CN" dirty="0"/>
              <a:t>)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 		1 school can have 1 or more programs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		1 program belong to 1 school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83982986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130" y="402416"/>
            <a:ext cx="7430747" cy="59445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CN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ER diagram</a:t>
            </a:r>
          </a:p>
        </p:txBody>
      </p:sp>
    </p:spTree>
    <p:extLst>
      <p:ext uri="{BB962C8B-B14F-4D97-AF65-F5344CB8AC3E}">
        <p14:creationId xmlns:p14="http://schemas.microsoft.com/office/powerpoint/2010/main" val="124811912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749308D2-DC8F-4E7A-B82A-C1F4EB049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9578" y="1876489"/>
            <a:ext cx="914400" cy="914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2957" y="2939491"/>
            <a:ext cx="3197013" cy="2140406"/>
          </a:xfrm>
        </p:spPr>
        <p:txBody>
          <a:bodyPr anchor="t">
            <a:normAutofit/>
          </a:bodyPr>
          <a:lstStyle/>
          <a:p>
            <a:pPr algn="ctr"/>
            <a:r>
              <a:rPr kumimoji="1" lang="en-US" altLang="zh-CN" dirty="0"/>
              <a:t>Stage 2</a:t>
            </a:r>
            <a:br>
              <a:rPr kumimoji="1" lang="en-US" altLang="zh-CN" dirty="0"/>
            </a:br>
            <a:r>
              <a:rPr kumimoji="1" lang="en-US" altLang="zh-CN" dirty="0"/>
              <a:t>B: Logical Design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3614" y="989488"/>
            <a:ext cx="5954801" cy="5051548"/>
          </a:xfrm>
        </p:spPr>
        <p:txBody>
          <a:bodyPr anchor="ctr">
            <a:normAutofit/>
          </a:bodyPr>
          <a:lstStyle/>
          <a:p>
            <a:r>
              <a:rPr kumimoji="1" lang="en-US" altLang="zh-CN" dirty="0"/>
              <a:t>ER Schema</a:t>
            </a:r>
          </a:p>
          <a:p>
            <a:r>
              <a:rPr kumimoji="1" lang="en-US" altLang="zh-CN" dirty="0"/>
              <a:t>Relational Schema</a:t>
            </a:r>
          </a:p>
          <a:p>
            <a:r>
              <a:rPr kumimoji="1" lang="en-US" altLang="zh-CN" dirty="0"/>
              <a:t>Relations</a:t>
            </a:r>
          </a:p>
          <a:p>
            <a:r>
              <a:rPr lang="en-US" altLang="zh-CN" dirty="0"/>
              <a:t>Functional dependencies</a:t>
            </a:r>
            <a:r>
              <a:rPr lang="zh-CN" altLang="zh-CN" dirty="0"/>
              <a:t> </a:t>
            </a:r>
            <a:endParaRPr lang="en-US" altLang="zh-CN" dirty="0"/>
          </a:p>
          <a:p>
            <a:pPr lvl="0"/>
            <a:r>
              <a:rPr lang="en-US" altLang="zh-CN" dirty="0"/>
              <a:t>Normalization to 3NF</a:t>
            </a:r>
            <a:endParaRPr lang="zh-CN" altLang="zh-CN" dirty="0"/>
          </a:p>
          <a:p>
            <a:r>
              <a:rPr lang="en-US" altLang="zh-CN" dirty="0"/>
              <a:t>Business Rules:</a:t>
            </a:r>
            <a:endParaRPr lang="zh-CN" altLang="zh-CN" dirty="0"/>
          </a:p>
          <a:p>
            <a:r>
              <a:rPr lang="en-US" altLang="zh-CN" dirty="0"/>
              <a:t>Referential integrity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cxnSp>
        <p:nvCxnSpPr>
          <p:cNvPr id="5" name="直线连接符 4"/>
          <p:cNvCxnSpPr/>
          <p:nvPr/>
        </p:nvCxnSpPr>
        <p:spPr>
          <a:xfrm flipH="1">
            <a:off x="4443882" y="1740562"/>
            <a:ext cx="8077" cy="354939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0458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DCC9894-DB10-4698-A5F6-B5A8296700C6}"/>
              </a:ext>
            </a:extLst>
          </p:cNvPr>
          <p:cNvSpPr/>
          <p:nvPr/>
        </p:nvSpPr>
        <p:spPr>
          <a:xfrm>
            <a:off x="1" y="1585913"/>
            <a:ext cx="12192000" cy="4229100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Relational schema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1132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Normalization to 3NF：</a:t>
            </a:r>
            <a:endParaRPr lang="en-US" dirty="0"/>
          </a:p>
          <a:p>
            <a:r>
              <a:rPr lang="en-US" dirty="0"/>
              <a:t>Program (</a:t>
            </a:r>
            <a:r>
              <a:rPr lang="en-US" u="sng" dirty="0" err="1"/>
              <a:t>prgId</a:t>
            </a:r>
            <a:r>
              <a:rPr lang="en-US" dirty="0"/>
              <a:t>, </a:t>
            </a:r>
            <a:r>
              <a:rPr lang="en-US" dirty="0" err="1"/>
              <a:t>prgName</a:t>
            </a:r>
            <a:r>
              <a:rPr lang="en-US" dirty="0"/>
              <a:t>, </a:t>
            </a:r>
            <a:r>
              <a:rPr lang="en-US" dirty="0" err="1"/>
              <a:t>prgType</a:t>
            </a:r>
            <a:r>
              <a:rPr lang="en-US" dirty="0"/>
              <a:t>, </a:t>
            </a:r>
            <a:r>
              <a:rPr lang="en-US" b="1" i="1" dirty="0" err="1">
                <a:solidFill>
                  <a:schemeClr val="accent1">
                    <a:lumMod val="75000"/>
                  </a:schemeClr>
                </a:solidFill>
              </a:rPr>
              <a:t>sclId</a:t>
            </a:r>
            <a:r>
              <a:rPr lang="en-US" dirty="0"/>
              <a:t>, </a:t>
            </a:r>
            <a:r>
              <a:rPr lang="en-US" dirty="0" err="1"/>
              <a:t>inStaTui</a:t>
            </a:r>
            <a:r>
              <a:rPr lang="en-US" dirty="0"/>
              <a:t>, </a:t>
            </a:r>
            <a:r>
              <a:rPr lang="en-US" dirty="0" err="1"/>
              <a:t>outStaTui</a:t>
            </a:r>
            <a:r>
              <a:rPr lang="en-US" dirty="0"/>
              <a:t>, </a:t>
            </a:r>
            <a:r>
              <a:rPr lang="en-US" dirty="0" err="1"/>
              <a:t>prgLength</a:t>
            </a:r>
            <a:r>
              <a:rPr lang="en-US" dirty="0"/>
              <a:t>, </a:t>
            </a:r>
            <a:r>
              <a:rPr lang="en-US" dirty="0" err="1"/>
              <a:t>optLength</a:t>
            </a:r>
            <a:r>
              <a:rPr lang="en-US" dirty="0"/>
              <a:t>)</a:t>
            </a:r>
          </a:p>
          <a:p>
            <a:r>
              <a:rPr lang="en-US" dirty="0"/>
              <a:t>School (</a:t>
            </a:r>
            <a:r>
              <a:rPr lang="en-US" u="sng" dirty="0" err="1"/>
              <a:t>sclId</a:t>
            </a:r>
            <a:r>
              <a:rPr lang="en-US" dirty="0"/>
              <a:t>, </a:t>
            </a:r>
            <a:r>
              <a:rPr lang="en-US" dirty="0" err="1"/>
              <a:t>sclName,</a:t>
            </a:r>
            <a:r>
              <a:rPr lang="en-US" b="1" i="1" dirty="0" err="1">
                <a:solidFill>
                  <a:schemeClr val="accent1">
                    <a:lumMod val="75000"/>
                  </a:schemeClr>
                </a:solidFill>
              </a:rPr>
              <a:t>ctyId</a:t>
            </a:r>
            <a:r>
              <a:rPr lang="en-US" dirty="0"/>
              <a:t>, </a:t>
            </a:r>
            <a:r>
              <a:rPr lang="en-US" dirty="0" err="1"/>
              <a:t>sclTp</a:t>
            </a:r>
            <a:r>
              <a:rPr lang="en-US" dirty="0"/>
              <a:t>,  </a:t>
            </a:r>
            <a:r>
              <a:rPr lang="en-US" dirty="0" err="1"/>
              <a:t>clgName</a:t>
            </a:r>
            <a:r>
              <a:rPr lang="en-US" dirty="0"/>
              <a:t>, </a:t>
            </a:r>
            <a:r>
              <a:rPr lang="en-US" dirty="0" err="1"/>
              <a:t>clgSize,clgYears</a:t>
            </a:r>
            <a:r>
              <a:rPr lang="en-US" dirty="0"/>
              <a:t>)</a:t>
            </a:r>
          </a:p>
          <a:p>
            <a:r>
              <a:rPr lang="en-US" dirty="0"/>
              <a:t>City (</a:t>
            </a:r>
            <a:r>
              <a:rPr lang="en-US" u="sng" dirty="0" err="1"/>
              <a:t>ctyId</a:t>
            </a:r>
            <a:r>
              <a:rPr lang="en-US" dirty="0"/>
              <a:t>, </a:t>
            </a:r>
            <a:r>
              <a:rPr lang="en-US" dirty="0" err="1"/>
              <a:t>ctyName</a:t>
            </a:r>
            <a:r>
              <a:rPr lang="en-US" dirty="0"/>
              <a:t>, state, </a:t>
            </a:r>
            <a:r>
              <a:rPr lang="en-US" dirty="0" err="1"/>
              <a:t>avgTem</a:t>
            </a:r>
            <a:r>
              <a:rPr lang="en-US" dirty="0"/>
              <a:t>, </a:t>
            </a:r>
            <a:r>
              <a:rPr lang="en-US" dirty="0" err="1"/>
              <a:t>avgRent</a:t>
            </a:r>
            <a:r>
              <a:rPr lang="en-US" dirty="0"/>
              <a:t>, </a:t>
            </a:r>
            <a:r>
              <a:rPr lang="en-US" dirty="0" err="1"/>
              <a:t>avgUtilities</a:t>
            </a:r>
            <a:r>
              <a:rPr lang="en-US" dirty="0"/>
              <a:t>, </a:t>
            </a:r>
            <a:r>
              <a:rPr lang="en-US" dirty="0" err="1"/>
              <a:t>avgTransportation</a:t>
            </a:r>
            <a:r>
              <a:rPr lang="en-US" dirty="0"/>
              <a:t>) </a:t>
            </a:r>
          </a:p>
          <a:p>
            <a:r>
              <a:rPr lang="en-US" dirty="0" err="1"/>
              <a:t>SclRank</a:t>
            </a:r>
            <a:r>
              <a:rPr lang="en-US" dirty="0"/>
              <a:t> (</a:t>
            </a:r>
            <a:r>
              <a:rPr lang="en-US" u="sng" dirty="0"/>
              <a:t>cate, </a:t>
            </a:r>
            <a:r>
              <a:rPr lang="en-US" u="sng" dirty="0" err="1" smtClean="0"/>
              <a:t>yr</a:t>
            </a:r>
            <a:r>
              <a:rPr lang="en-US" b="1" i="1" u="sng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b="1" i="1" u="sng" dirty="0" err="1">
                <a:solidFill>
                  <a:schemeClr val="accent1">
                    <a:lumMod val="75000"/>
                  </a:schemeClr>
                </a:solidFill>
              </a:rPr>
              <a:t>sclId</a:t>
            </a:r>
            <a:r>
              <a:rPr lang="en-US" dirty="0"/>
              <a:t>, </a:t>
            </a:r>
            <a:r>
              <a:rPr lang="en-US" dirty="0" err="1"/>
              <a:t>sclRank</a:t>
            </a:r>
            <a:r>
              <a:rPr lang="en-US" dirty="0"/>
              <a:t>, </a:t>
            </a:r>
            <a:r>
              <a:rPr lang="en-US" dirty="0" err="1"/>
              <a:t>colRank</a:t>
            </a:r>
            <a:r>
              <a:rPr lang="en-US" dirty="0"/>
              <a:t>) </a:t>
            </a:r>
          </a:p>
          <a:p>
            <a:r>
              <a:rPr lang="en-US" dirty="0" err="1"/>
              <a:t>PrgRank</a:t>
            </a:r>
            <a:r>
              <a:rPr lang="en-US" dirty="0"/>
              <a:t> (</a:t>
            </a:r>
            <a:r>
              <a:rPr lang="en-US" u="sng" dirty="0"/>
              <a:t>cate, </a:t>
            </a:r>
            <a:r>
              <a:rPr lang="en-US" u="sng" dirty="0" err="1" smtClean="0"/>
              <a:t>yr</a:t>
            </a:r>
            <a:r>
              <a:rPr lang="en-US" u="sng" dirty="0"/>
              <a:t>,</a:t>
            </a:r>
            <a:r>
              <a:rPr lang="en-US" i="1" u="sng" dirty="0"/>
              <a:t> </a:t>
            </a:r>
            <a:r>
              <a:rPr lang="en-US" b="1" i="1" u="sng" dirty="0" err="1">
                <a:solidFill>
                  <a:schemeClr val="accent1">
                    <a:lumMod val="75000"/>
                  </a:schemeClr>
                </a:solidFill>
              </a:rPr>
              <a:t>prgId</a:t>
            </a:r>
            <a:r>
              <a:rPr lang="en-US" dirty="0"/>
              <a:t>, </a:t>
            </a:r>
            <a:r>
              <a:rPr lang="en-US" dirty="0" err="1"/>
              <a:t>prgRank</a:t>
            </a:r>
            <a:r>
              <a:rPr lang="en-US" dirty="0"/>
              <a:t>)</a:t>
            </a:r>
            <a:br>
              <a:rPr 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602676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497C0EAA-1977-4968-A425-5D8EE7D74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2088" y="2005012"/>
            <a:ext cx="914400" cy="914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0782" y="2919412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kumimoji="1" lang="en-US" altLang="zh-CN" dirty="0"/>
              <a:t>Stage 2</a:t>
            </a:r>
            <a:br>
              <a:rPr kumimoji="1" lang="en-US" altLang="zh-CN" dirty="0"/>
            </a:br>
            <a:r>
              <a:rPr kumimoji="1" lang="en-US" altLang="zh-CN" dirty="0"/>
              <a:t>C: Physical Design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43668" y="701146"/>
            <a:ext cx="7289799" cy="5533496"/>
          </a:xfrm>
        </p:spPr>
        <p:txBody>
          <a:bodyPr anchor="ctr">
            <a:normAutofit/>
          </a:bodyPr>
          <a:lstStyle/>
          <a:p>
            <a:r>
              <a:rPr kumimoji="1" lang="en-US" altLang="zh-CN" dirty="0"/>
              <a:t>Store Format</a:t>
            </a:r>
          </a:p>
          <a:p>
            <a:r>
              <a:rPr kumimoji="1" lang="en-US" altLang="zh-CN" dirty="0"/>
              <a:t>Data type</a:t>
            </a:r>
          </a:p>
          <a:p>
            <a:r>
              <a:rPr kumimoji="1" lang="en-US" altLang="zh-CN" dirty="0"/>
              <a:t>Integrity Constraints</a:t>
            </a:r>
          </a:p>
          <a:p>
            <a:endParaRPr kumimoji="1" lang="en-US" altLang="zh-CN" dirty="0"/>
          </a:p>
        </p:txBody>
      </p:sp>
      <p:cxnSp>
        <p:nvCxnSpPr>
          <p:cNvPr id="5" name="直线连接符 4"/>
          <p:cNvCxnSpPr/>
          <p:nvPr/>
        </p:nvCxnSpPr>
        <p:spPr>
          <a:xfrm flipH="1">
            <a:off x="5461686" y="2005012"/>
            <a:ext cx="11916" cy="244342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0CBA216-38C9-402B-A430-D4D6FA3952FE}"/>
              </a:ext>
            </a:extLst>
          </p:cNvPr>
          <p:cNvSpPr/>
          <p:nvPr/>
        </p:nvSpPr>
        <p:spPr>
          <a:xfrm>
            <a:off x="3433769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 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90907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6185358-AB62-49F6-A18A-3C6B0220B0A6}"/>
              </a:ext>
            </a:extLst>
          </p:cNvPr>
          <p:cNvSpPr/>
          <p:nvPr/>
        </p:nvSpPr>
        <p:spPr>
          <a:xfrm>
            <a:off x="1" y="1460090"/>
            <a:ext cx="12192000" cy="4745449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434607-0CC2-4D6D-A1BF-0259C2945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dirty="0"/>
              <a:t>Physical Database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0FCD529-6942-4592-996C-CE2A0D174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628863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create table [Study4U_PrgRank](</a:t>
            </a:r>
          </a:p>
          <a:p>
            <a:pPr marL="0" indent="0">
              <a:buNone/>
            </a:pPr>
            <a:r>
              <a:rPr lang="en-US" dirty="0"/>
              <a:t>    cate VARCHAR(20) NOT NULL,</a:t>
            </a:r>
          </a:p>
          <a:p>
            <a:pPr marL="0" indent="0">
              <a:buNone/>
            </a:pPr>
            <a:r>
              <a:rPr lang="en-US" dirty="0"/>
              <a:t>    </a:t>
            </a:r>
            <a:r>
              <a:rPr lang="en-US" dirty="0" err="1"/>
              <a:t>yr</a:t>
            </a:r>
            <a:r>
              <a:rPr lang="en-US" dirty="0"/>
              <a:t> date NOT NULL,</a:t>
            </a:r>
          </a:p>
          <a:p>
            <a:pPr marL="0" indent="0">
              <a:buNone/>
            </a:pPr>
            <a:r>
              <a:rPr lang="en-US" dirty="0"/>
              <a:t>    </a:t>
            </a:r>
            <a:r>
              <a:rPr lang="en-US" dirty="0" err="1"/>
              <a:t>prgRank</a:t>
            </a:r>
            <a:r>
              <a:rPr lang="en-US" dirty="0"/>
              <a:t> INTEGER,</a:t>
            </a:r>
          </a:p>
          <a:p>
            <a:pPr marL="0" indent="0">
              <a:buNone/>
            </a:pPr>
            <a:r>
              <a:rPr lang="en-US" dirty="0"/>
              <a:t>    </a:t>
            </a:r>
            <a:r>
              <a:rPr lang="en-US" dirty="0" err="1"/>
              <a:t>prgId</a:t>
            </a:r>
            <a:r>
              <a:rPr lang="en-US" dirty="0"/>
              <a:t> VARCHAR(20) NOT NULL,</a:t>
            </a:r>
          </a:p>
          <a:p>
            <a:pPr marL="0" indent="0">
              <a:buNone/>
            </a:pPr>
            <a:r>
              <a:rPr lang="en-US" dirty="0"/>
              <a:t>    CONSTRAINT </a:t>
            </a:r>
            <a:r>
              <a:rPr lang="en-US" dirty="0" err="1"/>
              <a:t>pk_PrgRankedAs_cate_yr_prgId</a:t>
            </a:r>
            <a:r>
              <a:rPr lang="en-US" dirty="0"/>
              <a:t> PRIMARY KEY (</a:t>
            </a:r>
            <a:r>
              <a:rPr lang="en-US" dirty="0" err="1"/>
              <a:t>cate,yr,prgId</a:t>
            </a:r>
            <a:r>
              <a:rPr lang="en-US" dirty="0"/>
              <a:t>),</a:t>
            </a:r>
          </a:p>
          <a:p>
            <a:pPr marL="0" indent="0">
              <a:buNone/>
            </a:pPr>
            <a:r>
              <a:rPr lang="en-US" dirty="0"/>
              <a:t>    CONSTRAINT </a:t>
            </a:r>
            <a:r>
              <a:rPr lang="en-US" dirty="0" err="1"/>
              <a:t>fk_PrgRankedAs_prgId</a:t>
            </a:r>
            <a:r>
              <a:rPr lang="en-US" dirty="0"/>
              <a:t>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FOREIGN KEY (</a:t>
            </a: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</a:rPr>
              <a:t>prgId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/>
              <a:t>        REFERENCES [Study4U_Program] (</a:t>
            </a:r>
            <a:r>
              <a:rPr lang="en-US" dirty="0" err="1"/>
              <a:t>prgId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       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ON DELETE NO ACTION ON UPDATE NO ACTION</a:t>
            </a:r>
          </a:p>
          <a:p>
            <a:pPr marL="0" indent="0">
              <a:buNone/>
            </a:pP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80783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="" xmlns:a16="http://schemas.microsoft.com/office/drawing/2014/main" id="{8C8FE46F-BC3E-409E-97CA-B17169D9B6E9}"/>
              </a:ext>
            </a:extLst>
          </p:cNvPr>
          <p:cNvSpPr txBox="1">
            <a:spLocks/>
          </p:cNvSpPr>
          <p:nvPr/>
        </p:nvSpPr>
        <p:spPr>
          <a:xfrm>
            <a:off x="370702" y="3380690"/>
            <a:ext cx="4542237" cy="13766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dirty="0"/>
              <a:t>Stage 3</a:t>
            </a:r>
          </a:p>
          <a:p>
            <a:pPr algn="ctr"/>
            <a:r>
              <a:rPr kumimoji="1" lang="en-US" altLang="zh-CN" dirty="0"/>
              <a:t>A: Implementation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="" xmlns:a16="http://schemas.microsoft.com/office/drawing/2014/main" id="{90E96AFF-F7C4-4983-B08E-F148FA93E66F}"/>
              </a:ext>
            </a:extLst>
          </p:cNvPr>
          <p:cNvSpPr txBox="1">
            <a:spLocks/>
          </p:cNvSpPr>
          <p:nvPr/>
        </p:nvSpPr>
        <p:spPr>
          <a:xfrm>
            <a:off x="6285014" y="1135083"/>
            <a:ext cx="6953405" cy="5533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kumimoji="1" lang="en-US" altLang="zh-CN" sz="3200" dirty="0"/>
              <a:t>Collect Data</a:t>
            </a:r>
          </a:p>
          <a:p>
            <a:pPr>
              <a:spcAft>
                <a:spcPts val="1200"/>
              </a:spcAft>
            </a:pPr>
            <a:r>
              <a:rPr kumimoji="1" lang="en-US" altLang="zh-CN" sz="3200" dirty="0"/>
              <a:t>Data manipulation for various information</a:t>
            </a:r>
          </a:p>
          <a:p>
            <a:pPr>
              <a:spcAft>
                <a:spcPts val="1200"/>
              </a:spcAft>
            </a:pPr>
            <a:r>
              <a:rPr kumimoji="1" lang="en-US" altLang="zh-CN" dirty="0"/>
              <a:t>SQL</a:t>
            </a:r>
          </a:p>
          <a:p>
            <a:pPr>
              <a:spcAft>
                <a:spcPts val="1200"/>
              </a:spcAft>
            </a:pPr>
            <a:endParaRPr kumimoji="1" lang="en-US" altLang="zh-CN" dirty="0"/>
          </a:p>
        </p:txBody>
      </p:sp>
      <p:cxnSp>
        <p:nvCxnSpPr>
          <p:cNvPr id="7" name="直线连接符 4">
            <a:extLst>
              <a:ext uri="{FF2B5EF4-FFF2-40B4-BE49-F238E27FC236}">
                <a16:creationId xmlns="" xmlns:a16="http://schemas.microsoft.com/office/drawing/2014/main" id="{989B2CA8-4929-4C6E-98E3-7A2527A81169}"/>
              </a:ext>
            </a:extLst>
          </p:cNvPr>
          <p:cNvCxnSpPr/>
          <p:nvPr/>
        </p:nvCxnSpPr>
        <p:spPr>
          <a:xfrm>
            <a:off x="5569757" y="2049246"/>
            <a:ext cx="0" cy="295835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="" xmlns:a16="http://schemas.microsoft.com/office/drawing/2014/main" id="{AC30D764-58E4-4E32-971E-8DB154BC4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0367" y="22512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3360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="" xmlns:a16="http://schemas.microsoft.com/office/drawing/2014/main" id="{EABFD8CA-4386-43CD-8368-A816063CB55E}"/>
              </a:ext>
            </a:extLst>
          </p:cNvPr>
          <p:cNvSpPr/>
          <p:nvPr/>
        </p:nvSpPr>
        <p:spPr>
          <a:xfrm>
            <a:off x="0" y="958800"/>
            <a:ext cx="12192000" cy="5899199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https://lh3.googleusercontent.com/mqDpigtb5lkF3lSvY7zdsJbMDyh5rC31yyxv891PwTSNxYSsPqCmqoYgSrkxk11Em2TRASGLWdGL8curb3DcDC0RMETTVHuBfJsviv7x-jbbIBUicslItuabB94vdvPZq00L8HzRkxE">
            <a:extLst>
              <a:ext uri="{FF2B5EF4-FFF2-40B4-BE49-F238E27FC236}">
                <a16:creationId xmlns="" xmlns:a16="http://schemas.microsoft.com/office/drawing/2014/main" id="{202A8D93-E408-4675-8A60-C60BA4A54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7" t="15899" r="52616" b="61093"/>
          <a:stretch/>
        </p:blipFill>
        <p:spPr bwMode="auto">
          <a:xfrm>
            <a:off x="7315290" y="2671181"/>
            <a:ext cx="5688806" cy="418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18E3D2A5-5889-4A58-B4E1-E96203FD658E}"/>
              </a:ext>
            </a:extLst>
          </p:cNvPr>
          <p:cNvSpPr txBox="1">
            <a:spLocks/>
          </p:cNvSpPr>
          <p:nvPr/>
        </p:nvSpPr>
        <p:spPr>
          <a:xfrm>
            <a:off x="0" y="46356"/>
            <a:ext cx="6128951" cy="9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Business Transactions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1E76E72-D430-45B0-93CE-C887F30F950E}"/>
              </a:ext>
            </a:extLst>
          </p:cNvPr>
          <p:cNvSpPr/>
          <p:nvPr/>
        </p:nvSpPr>
        <p:spPr>
          <a:xfrm>
            <a:off x="0" y="1083351"/>
            <a:ext cx="9987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Lato"/>
              </a:rPr>
              <a:t>What are the average rank of all rankings for each school?</a:t>
            </a:r>
            <a:endParaRPr lang="en-US" sz="2800" b="1" dirty="0"/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B8D05DC6-3F5A-4EAE-B463-3E52D5F17B84}"/>
              </a:ext>
            </a:extLst>
          </p:cNvPr>
          <p:cNvSpPr/>
          <p:nvPr/>
        </p:nvSpPr>
        <p:spPr>
          <a:xfrm>
            <a:off x="0" y="1731121"/>
            <a:ext cx="8801574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select </a:t>
            </a:r>
            <a:r>
              <a:rPr lang="en-US" sz="2400" dirty="0" err="1"/>
              <a:t>b.sclName,a.prgType,avg</a:t>
            </a:r>
            <a:r>
              <a:rPr lang="en-US" sz="2400" dirty="0"/>
              <a:t>(</a:t>
            </a:r>
            <a:r>
              <a:rPr lang="en-US" sz="2400" dirty="0" err="1"/>
              <a:t>prgRank</a:t>
            </a:r>
            <a:r>
              <a:rPr lang="en-US" sz="2400" dirty="0"/>
              <a:t>) </a:t>
            </a:r>
            <a:r>
              <a:rPr lang="en-US" sz="2400" dirty="0" err="1"/>
              <a:t>avgRank</a:t>
            </a:r>
            <a:r>
              <a:rPr lang="en-US" sz="2400" dirty="0"/>
              <a:t> from</a:t>
            </a:r>
          </a:p>
          <a:p>
            <a:r>
              <a:rPr lang="en-US" sz="2400" dirty="0"/>
              <a:t>(select </a:t>
            </a:r>
            <a:r>
              <a:rPr lang="en-US" sz="2400" dirty="0" err="1"/>
              <a:t>prgId,prgRank</a:t>
            </a:r>
            <a:endParaRPr lang="en-US" sz="2400" dirty="0"/>
          </a:p>
          <a:p>
            <a:r>
              <a:rPr lang="en-US" sz="2400" dirty="0"/>
              <a:t>from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Study4U_PrgRank</a:t>
            </a:r>
            <a:r>
              <a:rPr lang="en-US" sz="2400" dirty="0"/>
              <a:t>) as c</a:t>
            </a:r>
          </a:p>
          <a:p>
            <a:r>
              <a:rPr lang="en-US" sz="2400" dirty="0"/>
              <a:t>inner join</a:t>
            </a:r>
          </a:p>
          <a:p>
            <a:r>
              <a:rPr lang="en-US" sz="2400" dirty="0"/>
              <a:t>(select </a:t>
            </a:r>
            <a:r>
              <a:rPr lang="en-US" sz="2400" dirty="0" err="1"/>
              <a:t>prgType,sclId,prgId</a:t>
            </a:r>
            <a:r>
              <a:rPr lang="en-US" sz="2400" dirty="0"/>
              <a:t> from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Study4U_Program</a:t>
            </a:r>
            <a:r>
              <a:rPr lang="en-US" sz="2400" dirty="0"/>
              <a:t>) a</a:t>
            </a:r>
          </a:p>
          <a:p>
            <a:r>
              <a:rPr lang="en-US" sz="2400" dirty="0"/>
              <a:t>on </a:t>
            </a:r>
            <a:r>
              <a:rPr lang="en-US" sz="2400" dirty="0" err="1"/>
              <a:t>c.prgId</a:t>
            </a:r>
            <a:r>
              <a:rPr lang="en-US" sz="2400" dirty="0"/>
              <a:t>=</a:t>
            </a:r>
            <a:r>
              <a:rPr lang="en-US" sz="2400" dirty="0" err="1"/>
              <a:t>a.prgId</a:t>
            </a:r>
            <a:endParaRPr lang="en-US" sz="2400" dirty="0"/>
          </a:p>
          <a:p>
            <a:r>
              <a:rPr lang="en-US" sz="2400" dirty="0"/>
              <a:t>inner join</a:t>
            </a:r>
          </a:p>
          <a:p>
            <a:r>
              <a:rPr lang="en-US" sz="2400" dirty="0"/>
              <a:t>(select </a:t>
            </a:r>
            <a:r>
              <a:rPr lang="en-US" sz="2400" dirty="0" err="1"/>
              <a:t>sclName,sclId</a:t>
            </a:r>
            <a:r>
              <a:rPr lang="en-US" sz="2400" dirty="0"/>
              <a:t> from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Study4U_School</a:t>
            </a:r>
            <a:r>
              <a:rPr lang="en-US" sz="2400" dirty="0"/>
              <a:t>) b</a:t>
            </a:r>
          </a:p>
          <a:p>
            <a:r>
              <a:rPr lang="en-US" altLang="zh-CN" sz="2400" dirty="0"/>
              <a:t>on </a:t>
            </a:r>
            <a:r>
              <a:rPr lang="en-US" altLang="zh-CN" sz="2400" dirty="0" err="1"/>
              <a:t>a.sclId</a:t>
            </a:r>
            <a:r>
              <a:rPr lang="en-US" altLang="zh-CN" sz="2400" dirty="0"/>
              <a:t>=</a:t>
            </a:r>
            <a:r>
              <a:rPr lang="en-US" altLang="zh-CN" sz="2400" dirty="0" err="1"/>
              <a:t>b.sclId</a:t>
            </a:r>
            <a:endParaRPr lang="en-US" altLang="zh-CN" sz="2400" dirty="0"/>
          </a:p>
          <a:p>
            <a:r>
              <a:rPr lang="en-US" altLang="zh-CN" sz="2400" dirty="0"/>
              <a:t>group by </a:t>
            </a:r>
            <a:r>
              <a:rPr lang="en-US" altLang="zh-CN" sz="2400" dirty="0" err="1"/>
              <a:t>b.sclName,a.prgType</a:t>
            </a:r>
            <a:endParaRPr lang="en-US" altLang="zh-CN" sz="2400" dirty="0"/>
          </a:p>
          <a:p>
            <a:r>
              <a:rPr lang="en-US" altLang="zh-CN" sz="2400" dirty="0"/>
              <a:t>order by </a:t>
            </a:r>
            <a:r>
              <a:rPr lang="en-US" altLang="zh-CN" sz="2400" dirty="0" err="1"/>
              <a:t>prgType,avg</a:t>
            </a:r>
            <a:r>
              <a:rPr lang="en-US" altLang="zh-CN" sz="2400" dirty="0"/>
              <a:t>(</a:t>
            </a:r>
            <a:r>
              <a:rPr lang="en-US" altLang="zh-CN" sz="2400" dirty="0" err="1"/>
              <a:t>prgRank</a:t>
            </a:r>
            <a:r>
              <a:rPr lang="en-US" altLang="zh-CN" sz="2400" dirty="0"/>
              <a:t>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152239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77A9665-59B0-4402-8D89-655534277F6C}"/>
              </a:ext>
            </a:extLst>
          </p:cNvPr>
          <p:cNvSpPr/>
          <p:nvPr/>
        </p:nvSpPr>
        <p:spPr>
          <a:xfrm>
            <a:off x="1" y="887612"/>
            <a:ext cx="12192000" cy="597038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24F8AC8-F37E-4497-A027-EDAF42A4F192}"/>
              </a:ext>
            </a:extLst>
          </p:cNvPr>
          <p:cNvSpPr/>
          <p:nvPr/>
        </p:nvSpPr>
        <p:spPr>
          <a:xfrm>
            <a:off x="1" y="488762"/>
            <a:ext cx="11630025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dirty="0">
                <a:solidFill>
                  <a:srgbClr val="000000"/>
                </a:solidFill>
                <a:latin typeface="Lato"/>
              </a:rPr>
              <a:t>What are the top 10 (average ranking) MSBA program along with it's details?</a:t>
            </a:r>
            <a:endParaRPr lang="en-US" sz="2800" dirty="0"/>
          </a:p>
          <a:p>
            <a:r>
              <a:rPr lang="en-US" sz="2000" dirty="0"/>
              <a:t>select top 10 </a:t>
            </a:r>
            <a:r>
              <a:rPr lang="en-US" sz="2000" dirty="0" err="1"/>
              <a:t>avg</a:t>
            </a:r>
            <a:r>
              <a:rPr lang="en-US" sz="2000" dirty="0"/>
              <a:t>(</a:t>
            </a:r>
            <a:r>
              <a:rPr lang="en-US" sz="2000" dirty="0" err="1"/>
              <a:t>prgRank</a:t>
            </a:r>
            <a:r>
              <a:rPr lang="en-US" sz="2000" dirty="0"/>
              <a:t>) </a:t>
            </a:r>
            <a:r>
              <a:rPr lang="en-US" sz="2000" dirty="0" err="1"/>
              <a:t>avgPrgRank</a:t>
            </a:r>
            <a:r>
              <a:rPr lang="en-US" sz="2000" dirty="0"/>
              <a:t>, </a:t>
            </a:r>
            <a:r>
              <a:rPr lang="en-US" sz="2000" dirty="0" err="1"/>
              <a:t>sclName</a:t>
            </a:r>
            <a:r>
              <a:rPr lang="en-US" sz="2000" dirty="0"/>
              <a:t>, </a:t>
            </a:r>
            <a:r>
              <a:rPr lang="en-US" sz="2000" dirty="0" err="1"/>
              <a:t>clgName</a:t>
            </a:r>
            <a:r>
              <a:rPr lang="en-US" sz="2000" dirty="0"/>
              <a:t>, </a:t>
            </a:r>
            <a:r>
              <a:rPr lang="en-US" sz="2000" dirty="0" err="1"/>
              <a:t>prgType</a:t>
            </a:r>
            <a:r>
              <a:rPr lang="en-US" sz="2000" dirty="0"/>
              <a:t>, </a:t>
            </a:r>
            <a:r>
              <a:rPr lang="en-US" sz="2000" dirty="0" err="1"/>
              <a:t>inStaTui</a:t>
            </a:r>
            <a:r>
              <a:rPr lang="en-US" sz="2000" dirty="0"/>
              <a:t>, </a:t>
            </a:r>
            <a:r>
              <a:rPr lang="en-US" sz="2000" dirty="0" err="1"/>
              <a:t>outStaTui</a:t>
            </a:r>
            <a:r>
              <a:rPr lang="en-US" sz="2000" dirty="0"/>
              <a:t>, </a:t>
            </a:r>
            <a:r>
              <a:rPr lang="en-US" sz="2000" dirty="0" err="1"/>
              <a:t>prgLength</a:t>
            </a:r>
            <a:r>
              <a:rPr lang="en-US" sz="2000" dirty="0"/>
              <a:t>, </a:t>
            </a:r>
            <a:r>
              <a:rPr lang="en-US" sz="2000" dirty="0" err="1"/>
              <a:t>optLength</a:t>
            </a:r>
            <a:endParaRPr lang="en-US" sz="2000" dirty="0"/>
          </a:p>
          <a:p>
            <a:r>
              <a:rPr lang="en-US" sz="2000" dirty="0"/>
              <a:t>from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Study4U_School b, Study4U_Program c, Study4U_PrgRankedAs e</a:t>
            </a:r>
          </a:p>
          <a:p>
            <a:r>
              <a:rPr lang="en-US" sz="2000" dirty="0"/>
              <a:t>where </a:t>
            </a:r>
            <a:r>
              <a:rPr lang="en-US" sz="2000" dirty="0" err="1"/>
              <a:t>b.sclId</a:t>
            </a:r>
            <a:r>
              <a:rPr lang="en-US" sz="2000" dirty="0"/>
              <a:t>=</a:t>
            </a:r>
            <a:r>
              <a:rPr lang="en-US" sz="2000" dirty="0" err="1"/>
              <a:t>c.sclId</a:t>
            </a:r>
            <a:r>
              <a:rPr lang="en-US" sz="2000" dirty="0"/>
              <a:t> and </a:t>
            </a:r>
            <a:r>
              <a:rPr lang="en-US" sz="2000" dirty="0" err="1"/>
              <a:t>c.prgId</a:t>
            </a:r>
            <a:r>
              <a:rPr lang="en-US" sz="2000" dirty="0"/>
              <a:t>=</a:t>
            </a:r>
            <a:r>
              <a:rPr lang="en-US" sz="2000" dirty="0" err="1"/>
              <a:t>e.prgId</a:t>
            </a:r>
            <a:endParaRPr lang="en-US" sz="2000" dirty="0"/>
          </a:p>
          <a:p>
            <a:r>
              <a:rPr lang="en-US" sz="2000" dirty="0"/>
              <a:t>and </a:t>
            </a:r>
            <a:r>
              <a:rPr lang="en-US" sz="2000" dirty="0" err="1"/>
              <a:t>prgType</a:t>
            </a:r>
            <a:r>
              <a:rPr lang="en-US" sz="2000" dirty="0"/>
              <a:t>='MSBA'</a:t>
            </a:r>
          </a:p>
          <a:p>
            <a:r>
              <a:rPr lang="en-US" sz="2000" dirty="0"/>
              <a:t>group by </a:t>
            </a:r>
            <a:r>
              <a:rPr lang="en-US" sz="2000" dirty="0" err="1"/>
              <a:t>sclName</a:t>
            </a:r>
            <a:r>
              <a:rPr lang="en-US" sz="2000" dirty="0"/>
              <a:t>, </a:t>
            </a:r>
            <a:r>
              <a:rPr lang="en-US" sz="2000" dirty="0" err="1"/>
              <a:t>clgName</a:t>
            </a:r>
            <a:r>
              <a:rPr lang="en-US" sz="2000" dirty="0"/>
              <a:t>, </a:t>
            </a:r>
            <a:r>
              <a:rPr lang="en-US" sz="2000" dirty="0" err="1"/>
              <a:t>prgType</a:t>
            </a:r>
            <a:r>
              <a:rPr lang="en-US" sz="2000" dirty="0"/>
              <a:t>, </a:t>
            </a:r>
            <a:r>
              <a:rPr lang="en-US" sz="2000" dirty="0" err="1"/>
              <a:t>inStaTui</a:t>
            </a:r>
            <a:r>
              <a:rPr lang="en-US" sz="2000" dirty="0"/>
              <a:t>, </a:t>
            </a:r>
            <a:r>
              <a:rPr lang="en-US" sz="2000" dirty="0" err="1"/>
              <a:t>outStaTui</a:t>
            </a:r>
            <a:r>
              <a:rPr lang="en-US" sz="2000" dirty="0"/>
              <a:t>, </a:t>
            </a:r>
            <a:r>
              <a:rPr lang="en-US" sz="2000" dirty="0" err="1"/>
              <a:t>prgLength</a:t>
            </a:r>
            <a:r>
              <a:rPr lang="en-US" sz="2000" dirty="0"/>
              <a:t>, </a:t>
            </a:r>
            <a:r>
              <a:rPr lang="en-US" sz="2000" dirty="0" err="1"/>
              <a:t>optLength</a:t>
            </a:r>
            <a:endParaRPr lang="en-US" sz="2000" dirty="0"/>
          </a:p>
          <a:p>
            <a:r>
              <a:rPr lang="en-US" sz="2000" dirty="0"/>
              <a:t>order by </a:t>
            </a:r>
            <a:r>
              <a:rPr lang="en-US" sz="2000" dirty="0" err="1"/>
              <a:t>avg</a:t>
            </a:r>
            <a:r>
              <a:rPr lang="en-US" sz="2000" dirty="0"/>
              <a:t>(</a:t>
            </a:r>
            <a:r>
              <a:rPr lang="en-US" sz="2000" dirty="0" err="1"/>
              <a:t>prgRank</a:t>
            </a:r>
            <a:r>
              <a:rPr lang="en-US" sz="2000" dirty="0"/>
              <a:t>)</a:t>
            </a:r>
          </a:p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7B4F467E-339E-40B2-B179-2F6234EEADA2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5719329" cy="977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Business Transactions 2</a:t>
            </a:r>
          </a:p>
        </p:txBody>
      </p:sp>
      <p:pic>
        <p:nvPicPr>
          <p:cNvPr id="5" name="Picture 2" descr="https://lh4.googleusercontent.com/0PAgvUyXMHN49j3jTSKz3ApT3a9R7h9t8MmOBZRipJjgNShH26jwIu3PGqH2Y0I2-kWWG0gYlaxWuCWSji3z1nPYytXJd7aD5YiOYnLAinXIcGqy9d7qS8rGTN3VZvvj41-YwCCNVtE">
            <a:extLst>
              <a:ext uri="{FF2B5EF4-FFF2-40B4-BE49-F238E27FC236}">
                <a16:creationId xmlns="" xmlns:a16="http://schemas.microsoft.com/office/drawing/2014/main" id="{4A2D85F2-3797-49C7-AD22-51260CC10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9" t="50000" r="44283" b="14522"/>
          <a:stretch/>
        </p:blipFill>
        <p:spPr bwMode="auto">
          <a:xfrm>
            <a:off x="3657955" y="3661188"/>
            <a:ext cx="8534046" cy="387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46781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4.googleusercontent.com/TfAlom_YTvk7-LldpTvcUxEvK2PluW0OgqGQtowMy7xZ8lYFMKE-TSlrzKBqhJFLvKvKuDU8u7iIgOSSTX2jMxOv7sUXSJiLZKXOezBHRDIcIqmoNERvT3HDmA7gdG3IEb_YFtW31-o">
            <a:extLst>
              <a:ext uri="{FF2B5EF4-FFF2-40B4-BE49-F238E27FC236}">
                <a16:creationId xmlns="" xmlns:a16="http://schemas.microsoft.com/office/drawing/2014/main" id="{65963C44-E2A3-400C-AED4-55E78756C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8" t="28797" r="12708" b="29114"/>
          <a:stretch/>
        </p:blipFill>
        <p:spPr bwMode="auto">
          <a:xfrm>
            <a:off x="6057619" y="874979"/>
            <a:ext cx="4618619" cy="4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9B95D76-DCBB-45A6-AED9-ED6A3E607286}"/>
              </a:ext>
            </a:extLst>
          </p:cNvPr>
          <p:cNvSpPr/>
          <p:nvPr/>
        </p:nvSpPr>
        <p:spPr>
          <a:xfrm>
            <a:off x="6273631" y="5387548"/>
            <a:ext cx="41865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http://35.225.144.4.xip.io/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A020A32-1438-4C5B-9CB1-2493D1BF54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98" r="60775" b="24167"/>
          <a:stretch/>
        </p:blipFill>
        <p:spPr>
          <a:xfrm>
            <a:off x="1363611" y="451344"/>
            <a:ext cx="3443167" cy="62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8792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="" xmlns:a16="http://schemas.microsoft.com/office/drawing/2014/main" id="{2EA46BC6-F38A-40B6-8E37-8128114C7FC7}"/>
              </a:ext>
            </a:extLst>
          </p:cNvPr>
          <p:cNvSpPr txBox="1">
            <a:spLocks/>
          </p:cNvSpPr>
          <p:nvPr/>
        </p:nvSpPr>
        <p:spPr>
          <a:xfrm>
            <a:off x="444844" y="3486868"/>
            <a:ext cx="3699938" cy="169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/>
              <a:t>Stage 3</a:t>
            </a:r>
          </a:p>
          <a:p>
            <a:pPr algn="ctr"/>
            <a:r>
              <a:rPr kumimoji="1" lang="en-US" altLang="zh-CN" dirty="0"/>
              <a:t>B: Application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="" xmlns:a16="http://schemas.microsoft.com/office/drawing/2014/main" id="{7A9D481C-7081-47FF-B65A-63FE66B8E0E8}"/>
              </a:ext>
            </a:extLst>
          </p:cNvPr>
          <p:cNvSpPr txBox="1">
            <a:spLocks/>
          </p:cNvSpPr>
          <p:nvPr/>
        </p:nvSpPr>
        <p:spPr>
          <a:xfrm>
            <a:off x="6356453" y="792187"/>
            <a:ext cx="6953405" cy="5533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kumimoji="1" lang="en-US" altLang="zh-CN" sz="3200" dirty="0"/>
              <a:t>Tableau</a:t>
            </a:r>
          </a:p>
          <a:p>
            <a:pPr>
              <a:spcAft>
                <a:spcPts val="1200"/>
              </a:spcAft>
            </a:pPr>
            <a:r>
              <a:rPr kumimoji="1" lang="en-US" altLang="zh-CN" sz="3200" dirty="0"/>
              <a:t>Embed into website</a:t>
            </a:r>
          </a:p>
          <a:p>
            <a:pPr>
              <a:spcAft>
                <a:spcPts val="1200"/>
              </a:spcAft>
            </a:pPr>
            <a:r>
              <a:rPr kumimoji="1" lang="en-US" altLang="zh-CN" sz="3200" dirty="0"/>
              <a:t>Transaction Example</a:t>
            </a:r>
          </a:p>
        </p:txBody>
      </p:sp>
      <p:cxnSp>
        <p:nvCxnSpPr>
          <p:cNvPr id="7" name="直线连接符 4">
            <a:extLst>
              <a:ext uri="{FF2B5EF4-FFF2-40B4-BE49-F238E27FC236}">
                <a16:creationId xmlns="" xmlns:a16="http://schemas.microsoft.com/office/drawing/2014/main" id="{5647218F-F1CD-4A2E-95A5-F67CD0BE4786}"/>
              </a:ext>
            </a:extLst>
          </p:cNvPr>
          <p:cNvCxnSpPr/>
          <p:nvPr/>
        </p:nvCxnSpPr>
        <p:spPr>
          <a:xfrm>
            <a:off x="4862720" y="2088671"/>
            <a:ext cx="0" cy="295835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="" xmlns:a16="http://schemas.microsoft.com/office/drawing/2014/main" id="{13305775-54D9-43A2-BE55-2596302C8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9075" y="24527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3046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884788D-39DF-49F3-AC56-244EC76A9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6" t="5185" r="2640" b="12086"/>
          <a:stretch/>
        </p:blipFill>
        <p:spPr>
          <a:xfrm>
            <a:off x="245268" y="971550"/>
            <a:ext cx="11701463" cy="56721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5D47B08B-0C9E-4F10-BED4-C2BCEE5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8" y="-149233"/>
            <a:ext cx="10515600" cy="1325563"/>
          </a:xfrm>
        </p:spPr>
        <p:txBody>
          <a:bodyPr/>
          <a:lstStyle/>
          <a:p>
            <a:r>
              <a:rPr lang="en-US" dirty="0"/>
              <a:t>H</a:t>
            </a:r>
            <a:r>
              <a:rPr lang="en-US" altLang="zh-CN" dirty="0"/>
              <a:t>omepage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6348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A6823F-B4F0-4937-A1AD-68AC57EE5637}"/>
              </a:ext>
            </a:extLst>
          </p:cNvPr>
          <p:cNvSpPr/>
          <p:nvPr/>
        </p:nvSpPr>
        <p:spPr>
          <a:xfrm>
            <a:off x="0" y="1026318"/>
            <a:ext cx="12192000" cy="480536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69BA1EC-164C-4C71-98D7-D9977E099993}"/>
              </a:ext>
            </a:extLst>
          </p:cNvPr>
          <p:cNvSpPr txBox="1"/>
          <p:nvPr/>
        </p:nvSpPr>
        <p:spPr>
          <a:xfrm>
            <a:off x="5091113" y="1733697"/>
            <a:ext cx="7100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Search schools in one area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4DFC09E-4F02-4993-9710-3950ABC02145}"/>
              </a:ext>
            </a:extLst>
          </p:cNvPr>
          <p:cNvSpPr txBox="1"/>
          <p:nvPr/>
        </p:nvSpPr>
        <p:spPr>
          <a:xfrm>
            <a:off x="0" y="2372689"/>
            <a:ext cx="5564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CITY</a:t>
            </a:r>
          </a:p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en-US" altLang="zh-CN" sz="5400" b="1" dirty="0">
                <a:solidFill>
                  <a:schemeClr val="accent1">
                    <a:lumMod val="75000"/>
                  </a:schemeClr>
                </a:solidFill>
              </a:rPr>
              <a:t>ensity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8FA5E4B-C70E-4A62-BA49-885C5698A0F8}"/>
              </a:ext>
            </a:extLst>
          </p:cNvPr>
          <p:cNvSpPr txBox="1"/>
          <p:nvPr/>
        </p:nvSpPr>
        <p:spPr>
          <a:xfrm>
            <a:off x="5405437" y="3856848"/>
            <a:ext cx="6472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Filter by city features</a:t>
            </a:r>
          </a:p>
        </p:txBody>
      </p:sp>
    </p:spTree>
    <p:extLst>
      <p:ext uri="{BB962C8B-B14F-4D97-AF65-F5344CB8AC3E}">
        <p14:creationId xmlns:p14="http://schemas.microsoft.com/office/powerpoint/2010/main" val="100609243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927493C-F791-4091-B5D1-CBB73D8C06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8" t="13525" r="5195" b="5186"/>
          <a:stretch/>
        </p:blipFill>
        <p:spPr>
          <a:xfrm>
            <a:off x="838200" y="1100138"/>
            <a:ext cx="10887075" cy="5572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7AD3A27-9855-4D5B-9B59-76C4E19A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368"/>
            <a:ext cx="10515600" cy="1325563"/>
          </a:xfrm>
        </p:spPr>
        <p:txBody>
          <a:bodyPr/>
          <a:lstStyle/>
          <a:p>
            <a:r>
              <a:rPr lang="en-US" dirty="0"/>
              <a:t>City Section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="" xmlns:a16="http://schemas.microsoft.com/office/drawing/2014/main" id="{F9710013-E74F-47AE-B9DE-8EC71E170166}"/>
              </a:ext>
            </a:extLst>
          </p:cNvPr>
          <p:cNvSpPr/>
          <p:nvPr/>
        </p:nvSpPr>
        <p:spPr>
          <a:xfrm>
            <a:off x="9853613" y="3377403"/>
            <a:ext cx="1895813" cy="1143000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Feature </a:t>
            </a:r>
          </a:p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Filter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DC72869-5229-48E6-BB35-545246374706}"/>
              </a:ext>
            </a:extLst>
          </p:cNvPr>
          <p:cNvSpPr txBox="1"/>
          <p:nvPr/>
        </p:nvSpPr>
        <p:spPr>
          <a:xfrm>
            <a:off x="4071939" y="342671"/>
            <a:ext cx="661034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Example: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 student wants to find school where cost of living is under $30 per day.</a:t>
            </a:r>
          </a:p>
        </p:txBody>
      </p:sp>
    </p:spTree>
    <p:extLst>
      <p:ext uri="{BB962C8B-B14F-4D97-AF65-F5344CB8AC3E}">
        <p14:creationId xmlns:p14="http://schemas.microsoft.com/office/powerpoint/2010/main" val="10935218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A6823F-B4F0-4937-A1AD-68AC57EE5637}"/>
              </a:ext>
            </a:extLst>
          </p:cNvPr>
          <p:cNvSpPr/>
          <p:nvPr/>
        </p:nvSpPr>
        <p:spPr>
          <a:xfrm>
            <a:off x="0" y="1216877"/>
            <a:ext cx="12192000" cy="480536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69BA1EC-164C-4C71-98D7-D9977E099993}"/>
              </a:ext>
            </a:extLst>
          </p:cNvPr>
          <p:cNvSpPr txBox="1"/>
          <p:nvPr/>
        </p:nvSpPr>
        <p:spPr>
          <a:xfrm>
            <a:off x="4379118" y="1627417"/>
            <a:ext cx="7572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Calculated average rankings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4DFC09E-4F02-4993-9710-3950ABC02145}"/>
              </a:ext>
            </a:extLst>
          </p:cNvPr>
          <p:cNvSpPr txBox="1"/>
          <p:nvPr/>
        </p:nvSpPr>
        <p:spPr>
          <a:xfrm>
            <a:off x="-283370" y="2781957"/>
            <a:ext cx="5564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RANKINGS</a:t>
            </a:r>
          </a:p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altLang="zh-CN" sz="5400" b="1" dirty="0">
                <a:solidFill>
                  <a:schemeClr val="accent1">
                    <a:lumMod val="75000"/>
                  </a:schemeClr>
                </a:solidFill>
              </a:rPr>
              <a:t>ilter &amp; Detail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8FA5E4B-C70E-4A62-BA49-885C5698A0F8}"/>
              </a:ext>
            </a:extLst>
          </p:cNvPr>
          <p:cNvSpPr txBox="1"/>
          <p:nvPr/>
        </p:nvSpPr>
        <p:spPr>
          <a:xfrm>
            <a:off x="4929186" y="2997401"/>
            <a:ext cx="6472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Ranking range 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06C5D16-9E46-42E8-BC81-3B5DDAB01CEC}"/>
              </a:ext>
            </a:extLst>
          </p:cNvPr>
          <p:cNvSpPr txBox="1"/>
          <p:nvPr/>
        </p:nvSpPr>
        <p:spPr>
          <a:xfrm>
            <a:off x="4929186" y="4298314"/>
            <a:ext cx="6472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Direct searching tool</a:t>
            </a:r>
          </a:p>
        </p:txBody>
      </p:sp>
    </p:spTree>
    <p:extLst>
      <p:ext uri="{BB962C8B-B14F-4D97-AF65-F5344CB8AC3E}">
        <p14:creationId xmlns:p14="http://schemas.microsoft.com/office/powerpoint/2010/main" val="69321655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5.googleusercontent.com/SknNXa7Ccmerxojpe0Ly4yWHxvYLp9Bk9jLJ6cgwoSgIrtQrlYcWsoqp8LNe1CZP9Z24xAZXYk9XOn6LfpOlqEhY0dnxx1TEF2Vh3c7keM_T09MHC7OQlzamLccnGTHqlm8WSgfu_ns">
            <a:extLst>
              <a:ext uri="{FF2B5EF4-FFF2-40B4-BE49-F238E27FC236}">
                <a16:creationId xmlns="" xmlns:a16="http://schemas.microsoft.com/office/drawing/2014/main" id="{F62A2EE1-171A-4883-8112-6054C08DE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" t="12917" r="5598" b="15834"/>
          <a:stretch/>
        </p:blipFill>
        <p:spPr bwMode="auto">
          <a:xfrm>
            <a:off x="162232" y="1361675"/>
            <a:ext cx="11371007" cy="42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273A32C9-5511-4124-B0DB-AEEFCFBC7B20}"/>
              </a:ext>
            </a:extLst>
          </p:cNvPr>
          <p:cNvSpPr txBox="1">
            <a:spLocks/>
          </p:cNvSpPr>
          <p:nvPr/>
        </p:nvSpPr>
        <p:spPr>
          <a:xfrm>
            <a:off x="594974" y="361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Rankings&amp; Details Section</a:t>
            </a:r>
          </a:p>
        </p:txBody>
      </p:sp>
      <p:sp>
        <p:nvSpPr>
          <p:cNvPr id="2" name="Speech Bubble: Oval 1">
            <a:extLst>
              <a:ext uri="{FF2B5EF4-FFF2-40B4-BE49-F238E27FC236}">
                <a16:creationId xmlns="" xmlns:a16="http://schemas.microsoft.com/office/drawing/2014/main" id="{1456E2A3-4CFB-4188-B39C-67BC2211F287}"/>
              </a:ext>
            </a:extLst>
          </p:cNvPr>
          <p:cNvSpPr/>
          <p:nvPr/>
        </p:nvSpPr>
        <p:spPr>
          <a:xfrm>
            <a:off x="4711388" y="1681163"/>
            <a:ext cx="2303775" cy="1143000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Rankings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="" xmlns:a16="http://schemas.microsoft.com/office/drawing/2014/main" id="{32C45E95-6FE0-4DAE-BCEB-41B2D85EDBA6}"/>
              </a:ext>
            </a:extLst>
          </p:cNvPr>
          <p:cNvSpPr/>
          <p:nvPr/>
        </p:nvSpPr>
        <p:spPr>
          <a:xfrm>
            <a:off x="9853613" y="1109663"/>
            <a:ext cx="1895813" cy="1143000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Search</a:t>
            </a:r>
          </a:p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Tool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="" xmlns:a16="http://schemas.microsoft.com/office/drawing/2014/main" id="{A509D4EE-F198-451C-93BC-DD4BD3ED7490}"/>
              </a:ext>
            </a:extLst>
          </p:cNvPr>
          <p:cNvSpPr/>
          <p:nvPr/>
        </p:nvSpPr>
        <p:spPr>
          <a:xfrm>
            <a:off x="1464976" y="1222775"/>
            <a:ext cx="2607560" cy="1143000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Range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D38F7F0-F1CB-473C-A72E-97B671A2AB0A}"/>
              </a:ext>
            </a:extLst>
          </p:cNvPr>
          <p:cNvSpPr txBox="1"/>
          <p:nvPr/>
        </p:nvSpPr>
        <p:spPr>
          <a:xfrm>
            <a:off x="6729413" y="342671"/>
            <a:ext cx="48676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Example: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student’s expectation is top 10 MSBA programs. (in average ranking)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78716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6.googleusercontent.com/8yuyQjTSqvodQxBIBRmXwVWL5HrR-YPT5Fsf3gP7cMkttsX7FdJLeGkf3DG_dIhW4cJhmq85Hyjq18UqGI3V7wJRIqKQWArbMn_HKu8lldkPOluwDjDNdDMqMjjBv_Vm_cVOnE1K4OY">
            <a:extLst>
              <a:ext uri="{FF2B5EF4-FFF2-40B4-BE49-F238E27FC236}">
                <a16:creationId xmlns="" xmlns:a16="http://schemas.microsoft.com/office/drawing/2014/main" id="{C287191C-2B99-4A30-BE3F-426B8664F3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3" t="37983" r="6414" b="8947"/>
          <a:stretch/>
        </p:blipFill>
        <p:spPr bwMode="auto">
          <a:xfrm>
            <a:off x="185734" y="1643263"/>
            <a:ext cx="11906250" cy="449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C112CCB6-4F37-401E-B297-B07DE67A4004}"/>
              </a:ext>
            </a:extLst>
          </p:cNvPr>
          <p:cNvSpPr txBox="1">
            <a:spLocks/>
          </p:cNvSpPr>
          <p:nvPr/>
        </p:nvSpPr>
        <p:spPr>
          <a:xfrm>
            <a:off x="594974" y="361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Rankings&amp; Details Section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="" xmlns:a16="http://schemas.microsoft.com/office/drawing/2014/main" id="{B99084FD-6B86-44B8-9E3E-FD06D4D43F36}"/>
              </a:ext>
            </a:extLst>
          </p:cNvPr>
          <p:cNvSpPr/>
          <p:nvPr/>
        </p:nvSpPr>
        <p:spPr>
          <a:xfrm>
            <a:off x="9701213" y="906957"/>
            <a:ext cx="1895813" cy="1143000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Deta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156C883-1F22-4EE8-848C-34C35C387AD8}"/>
              </a:ext>
            </a:extLst>
          </p:cNvPr>
          <p:cNvSpPr txBox="1"/>
          <p:nvPr/>
        </p:nvSpPr>
        <p:spPr>
          <a:xfrm>
            <a:off x="6972300" y="450638"/>
            <a:ext cx="4867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Example: Details of Top 10 schools.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80984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A6823F-B4F0-4937-A1AD-68AC57EE5637}"/>
              </a:ext>
            </a:extLst>
          </p:cNvPr>
          <p:cNvSpPr/>
          <p:nvPr/>
        </p:nvSpPr>
        <p:spPr>
          <a:xfrm>
            <a:off x="0" y="1026318"/>
            <a:ext cx="12192000" cy="480536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69BA1EC-164C-4C71-98D7-D9977E099993}"/>
              </a:ext>
            </a:extLst>
          </p:cNvPr>
          <p:cNvSpPr txBox="1"/>
          <p:nvPr/>
        </p:nvSpPr>
        <p:spPr>
          <a:xfrm>
            <a:off x="-414337" y="3609141"/>
            <a:ext cx="7100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Visualized comparison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4DFC09E-4F02-4993-9710-3950ABC02145}"/>
              </a:ext>
            </a:extLst>
          </p:cNvPr>
          <p:cNvSpPr txBox="1"/>
          <p:nvPr/>
        </p:nvSpPr>
        <p:spPr>
          <a:xfrm>
            <a:off x="2672954" y="1111180"/>
            <a:ext cx="64722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COMPARISON</a:t>
            </a:r>
          </a:p>
          <a:p>
            <a:pPr algn="ctr"/>
            <a:r>
              <a:rPr lang="en-US" altLang="zh-CN" sz="5400" b="1" dirty="0">
                <a:solidFill>
                  <a:schemeClr val="accent1">
                    <a:lumMod val="75000"/>
                  </a:schemeClr>
                </a:solidFill>
              </a:rPr>
              <a:t>Graph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8FA5E4B-C70E-4A62-BA49-885C5698A0F8}"/>
              </a:ext>
            </a:extLst>
          </p:cNvPr>
          <p:cNvSpPr txBox="1"/>
          <p:nvPr/>
        </p:nvSpPr>
        <p:spPr>
          <a:xfrm>
            <a:off x="5600700" y="3638552"/>
            <a:ext cx="6472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Multiple selection</a:t>
            </a:r>
          </a:p>
        </p:txBody>
      </p:sp>
    </p:spTree>
    <p:extLst>
      <p:ext uri="{BB962C8B-B14F-4D97-AF65-F5344CB8AC3E}">
        <p14:creationId xmlns:p14="http://schemas.microsoft.com/office/powerpoint/2010/main" val="178358788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9014196-D99E-4F71-9730-757DE2706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2" t="22970" r="5092" b="9469"/>
          <a:stretch/>
        </p:blipFill>
        <p:spPr>
          <a:xfrm>
            <a:off x="442574" y="1404931"/>
            <a:ext cx="11061292" cy="46309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7AD3A27-9855-4D5B-9B59-76C4E19A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59" y="79368"/>
            <a:ext cx="10515600" cy="1325563"/>
          </a:xfrm>
        </p:spPr>
        <p:txBody>
          <a:bodyPr/>
          <a:lstStyle/>
          <a:p>
            <a:r>
              <a:rPr lang="en-US" dirty="0"/>
              <a:t>Comparison Section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="" xmlns:a16="http://schemas.microsoft.com/office/drawing/2014/main" id="{F9710013-E74F-47AE-B9DE-8EC71E170166}"/>
              </a:ext>
            </a:extLst>
          </p:cNvPr>
          <p:cNvSpPr/>
          <p:nvPr/>
        </p:nvSpPr>
        <p:spPr>
          <a:xfrm>
            <a:off x="8070104" y="1404931"/>
            <a:ext cx="3433762" cy="1143000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Choose program type and school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19AF863-9747-4EC8-818E-2EF47D0A7B02}"/>
              </a:ext>
            </a:extLst>
          </p:cNvPr>
          <p:cNvSpPr txBox="1"/>
          <p:nvPr/>
        </p:nvSpPr>
        <p:spPr>
          <a:xfrm>
            <a:off x="5973220" y="542095"/>
            <a:ext cx="4867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Example: Compare information of Boston University, Harvard and MIT.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430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2257" y="4426226"/>
            <a:ext cx="6907766" cy="18364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CN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83185" y="4531703"/>
            <a:ext cx="3975652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kumimoji="1" lang="en-US" altLang="zh-CN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Thanks for your watching!</a:t>
            </a:r>
          </a:p>
        </p:txBody>
      </p:sp>
    </p:spTree>
    <p:extLst>
      <p:ext uri="{BB962C8B-B14F-4D97-AF65-F5344CB8AC3E}">
        <p14:creationId xmlns:p14="http://schemas.microsoft.com/office/powerpoint/2010/main" val="39861263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2F7D3D59-6774-43F8-95F5-1CCF256A1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2230" y="365124"/>
            <a:ext cx="8121552" cy="6159244"/>
          </a:xfrm>
        </p:spPr>
      </p:pic>
    </p:spTree>
    <p:extLst>
      <p:ext uri="{BB962C8B-B14F-4D97-AF65-F5344CB8AC3E}">
        <p14:creationId xmlns:p14="http://schemas.microsoft.com/office/powerpoint/2010/main" val="58079556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BA74C3E3-5C04-4F47-BD96-A9D519209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82" y="185352"/>
            <a:ext cx="8745905" cy="6553004"/>
          </a:xfrm>
        </p:spPr>
      </p:pic>
    </p:spTree>
    <p:extLst>
      <p:ext uri="{BB962C8B-B14F-4D97-AF65-F5344CB8AC3E}">
        <p14:creationId xmlns:p14="http://schemas.microsoft.com/office/powerpoint/2010/main" val="24695702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b="1" u="sng" dirty="0"/>
              <a:t>Outline</a:t>
            </a:r>
            <a:r>
              <a:rPr kumimoji="1" lang="en-US" altLang="zh-CN" u="sng" dirty="0"/>
              <a:t>: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Database Design &amp; Implementation process</a:t>
            </a:r>
            <a:endParaRPr kumimoji="1" lang="zh-CN" altLang="en-US" sz="3200" dirty="0"/>
          </a:p>
        </p:txBody>
      </p:sp>
      <p:graphicFrame>
        <p:nvGraphicFramePr>
          <p:cNvPr id="12" name="内容占位符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8575095"/>
              </p:ext>
            </p:extLst>
          </p:nvPr>
        </p:nvGraphicFramePr>
        <p:xfrm>
          <a:off x="300625" y="1825624"/>
          <a:ext cx="11425937" cy="4550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3523100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92B65F70-787D-4E47-8C56-3FE304B68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9150" y="2019302"/>
            <a:ext cx="914400" cy="914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7844" y="2933702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kumimoji="1" lang="en-US" altLang="zh-CN" dirty="0"/>
              <a:t>Stage 1: Plan &amp; Analysis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27888" y="1004521"/>
            <a:ext cx="6953405" cy="5533496"/>
          </a:xfrm>
        </p:spPr>
        <p:txBody>
          <a:bodyPr anchor="ctr">
            <a:normAutofit/>
          </a:bodyPr>
          <a:lstStyle/>
          <a:p>
            <a:pPr>
              <a:spcAft>
                <a:spcPts val="1200"/>
              </a:spcAft>
            </a:pPr>
            <a:r>
              <a:rPr kumimoji="1" lang="en-US" altLang="zh-CN" sz="3200" dirty="0"/>
              <a:t>Vision</a:t>
            </a:r>
          </a:p>
          <a:p>
            <a:pPr>
              <a:spcAft>
                <a:spcPts val="1200"/>
              </a:spcAft>
            </a:pPr>
            <a:r>
              <a:rPr kumimoji="1" lang="en-US" altLang="zh-CN" sz="3200" dirty="0"/>
              <a:t>User Identification</a:t>
            </a:r>
          </a:p>
          <a:p>
            <a:pPr>
              <a:spcAft>
                <a:spcPts val="1200"/>
              </a:spcAft>
            </a:pPr>
            <a:r>
              <a:rPr kumimoji="1" lang="en-US" altLang="zh-CN" sz="3200" dirty="0"/>
              <a:t>Mission Statement</a:t>
            </a:r>
          </a:p>
          <a:p>
            <a:pPr>
              <a:spcAft>
                <a:spcPts val="1200"/>
              </a:spcAft>
            </a:pPr>
            <a:r>
              <a:rPr kumimoji="1" lang="en-US" altLang="zh-CN" sz="3200" dirty="0"/>
              <a:t>Mission Objective</a:t>
            </a:r>
          </a:p>
          <a:p>
            <a:pPr>
              <a:spcAft>
                <a:spcPts val="1200"/>
              </a:spcAft>
            </a:pPr>
            <a:endParaRPr kumimoji="1" lang="en-US" altLang="zh-CN" dirty="0"/>
          </a:p>
        </p:txBody>
      </p:sp>
      <p:cxnSp>
        <p:nvCxnSpPr>
          <p:cNvPr id="5" name="直线连接符 4"/>
          <p:cNvCxnSpPr/>
          <p:nvPr/>
        </p:nvCxnSpPr>
        <p:spPr>
          <a:xfrm>
            <a:off x="4144857" y="1922592"/>
            <a:ext cx="0" cy="295835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95465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298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kumimoji="1" lang="en-US" altLang="zh-CN" dirty="0">
                <a:solidFill>
                  <a:schemeClr val="accent1"/>
                </a:solidFill>
              </a:rPr>
              <a:t>Mission Statement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" altLang="zh-CN" sz="2400" b="1" dirty="0"/>
              <a:t>Empowering</a:t>
            </a:r>
            <a:r>
              <a:rPr lang="en" altLang="zh-CN" sz="2400" dirty="0"/>
              <a:t> you with comprehensive information to a fit master degree </a:t>
            </a:r>
            <a:r>
              <a:rPr lang="en" altLang="zh-CN" sz="2400" b="1" dirty="0"/>
              <a:t>at your fingertips.</a:t>
            </a:r>
          </a:p>
        </p:txBody>
      </p:sp>
    </p:spTree>
    <p:extLst>
      <p:ext uri="{BB962C8B-B14F-4D97-AF65-F5344CB8AC3E}">
        <p14:creationId xmlns:p14="http://schemas.microsoft.com/office/powerpoint/2010/main" val="69540984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1059" y="963877"/>
            <a:ext cx="2855396" cy="4930246"/>
          </a:xfrm>
        </p:spPr>
        <p:txBody>
          <a:bodyPr>
            <a:normAutofit/>
          </a:bodyPr>
          <a:lstStyle/>
          <a:p>
            <a:pPr algn="r"/>
            <a:r>
              <a:rPr kumimoji="1" lang="en-US" altLang="zh-CN" dirty="0">
                <a:solidFill>
                  <a:schemeClr val="accent1"/>
                </a:solidFill>
              </a:rPr>
              <a:t>Mission Objective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97904" y="947829"/>
            <a:ext cx="6772531" cy="5434309"/>
          </a:xfrm>
        </p:spPr>
        <p:txBody>
          <a:bodyPr anchor="ctr">
            <a:normAutofit/>
          </a:bodyPr>
          <a:lstStyle/>
          <a:p>
            <a:pPr lvl="0" fontAlgn="base"/>
            <a:r>
              <a:rPr lang="en-US" altLang="zh-CN" sz="2000" dirty="0"/>
              <a:t>To learn about details of cities where targeted schools are located</a:t>
            </a:r>
            <a:endParaRPr lang="zh-CN" altLang="zh-CN" sz="2000" dirty="0"/>
          </a:p>
          <a:p>
            <a:pPr lvl="0" fontAlgn="base"/>
            <a:r>
              <a:rPr lang="en-US" altLang="zh-CN" sz="2000" dirty="0"/>
              <a:t>To find master programs in a targeted city.</a:t>
            </a:r>
            <a:endParaRPr lang="zh-CN" altLang="zh-CN" sz="2000" dirty="0"/>
          </a:p>
          <a:p>
            <a:pPr lvl="0" fontAlgn="base"/>
            <a:r>
              <a:rPr lang="en-US" altLang="zh-CN" sz="2000" dirty="0"/>
              <a:t>To perform search on program and school details including type, tuition, length, size, and expected salary.</a:t>
            </a:r>
            <a:endParaRPr lang="zh-CN" altLang="zh-CN" sz="2000" dirty="0"/>
          </a:p>
          <a:p>
            <a:pPr lvl="0" fontAlgn="base"/>
            <a:r>
              <a:rPr lang="en-US" altLang="zh-CN" sz="2000" dirty="0"/>
              <a:t>To compare school and program rankings from different systems.</a:t>
            </a:r>
            <a:endParaRPr lang="zh-CN" altLang="zh-CN" sz="2000" dirty="0"/>
          </a:p>
          <a:p>
            <a:pPr lvl="0" fontAlgn="base"/>
            <a:r>
              <a:rPr lang="en-US" altLang="zh-CN" sz="2000" dirty="0"/>
              <a:t>To learn the trends of school and program rankings.</a:t>
            </a:r>
            <a:endParaRPr lang="zh-CN" altLang="zh-CN" sz="2000" dirty="0"/>
          </a:p>
          <a:p>
            <a:pPr lvl="0" fontAlgn="base"/>
            <a:r>
              <a:rPr lang="en-US" altLang="zh-CN" sz="2000" dirty="0"/>
              <a:t>To find master programs in targeted schools.</a:t>
            </a:r>
            <a:endParaRPr lang="zh-CN" altLang="zh-CN" sz="2000" dirty="0"/>
          </a:p>
          <a:p>
            <a:pPr lvl="0" fontAlgn="base"/>
            <a:r>
              <a:rPr lang="en-US" altLang="zh-CN" sz="2000" dirty="0"/>
              <a:t>To know the school where certain programs belong to.</a:t>
            </a:r>
            <a:endParaRPr lang="zh-CN" altLang="zh-CN" sz="2000" dirty="0"/>
          </a:p>
          <a:p>
            <a:pPr lvl="0" fontAlgn="base"/>
            <a:r>
              <a:rPr lang="en-US" altLang="zh-CN" sz="2000" dirty="0"/>
              <a:t>To compare different programs easily through visualized graphs.</a:t>
            </a:r>
            <a:endParaRPr lang="zh-CN" altLang="zh-CN" sz="2000" dirty="0"/>
          </a:p>
          <a:p>
            <a:endParaRPr kumimoji="1"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615820" y="5784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767780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="" xmlns:a16="http://schemas.microsoft.com/office/drawing/2014/main" id="{3E7108E4-9490-42C5-BA8E-196A5B086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2001" y="1710018"/>
            <a:ext cx="914400" cy="914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130" y="2733675"/>
            <a:ext cx="4624840" cy="2743200"/>
          </a:xfrm>
        </p:spPr>
        <p:txBody>
          <a:bodyPr anchor="t">
            <a:normAutofit/>
          </a:bodyPr>
          <a:lstStyle/>
          <a:p>
            <a:pPr algn="ctr"/>
            <a:r>
              <a:rPr kumimoji="1" lang="en-US" altLang="zh-CN" dirty="0"/>
              <a:t>Stage 2</a:t>
            </a:r>
            <a:br>
              <a:rPr kumimoji="1" lang="en-US" altLang="zh-CN" dirty="0"/>
            </a:br>
            <a:r>
              <a:rPr kumimoji="1" lang="en-US" altLang="zh-CN" dirty="0"/>
              <a:t>A: Conceptual Design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72014" y="1135892"/>
            <a:ext cx="4479818" cy="5196302"/>
          </a:xfrm>
        </p:spPr>
        <p:txBody>
          <a:bodyPr anchor="ctr">
            <a:normAutofit/>
          </a:bodyPr>
          <a:lstStyle/>
          <a:p>
            <a:r>
              <a:rPr kumimoji="1" lang="en-US" altLang="zh-CN" dirty="0"/>
              <a:t>Entity</a:t>
            </a:r>
          </a:p>
          <a:p>
            <a:r>
              <a:rPr kumimoji="1" lang="en-US" altLang="zh-CN" dirty="0"/>
              <a:t>Relationship</a:t>
            </a:r>
          </a:p>
          <a:p>
            <a:r>
              <a:rPr kumimoji="1" lang="en-US" altLang="zh-CN" dirty="0"/>
              <a:t>Attribute</a:t>
            </a:r>
          </a:p>
          <a:p>
            <a:r>
              <a:rPr kumimoji="1" lang="en-US" altLang="zh-CN" dirty="0"/>
              <a:t>ER diagram</a:t>
            </a:r>
          </a:p>
          <a:p>
            <a:r>
              <a:rPr kumimoji="1" lang="en-US" altLang="zh-CN" dirty="0"/>
              <a:t>Degree</a:t>
            </a:r>
          </a:p>
          <a:p>
            <a:r>
              <a:rPr kumimoji="1" lang="en-US" altLang="zh-CN" dirty="0"/>
              <a:t>Constraints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cxnSp>
        <p:nvCxnSpPr>
          <p:cNvPr id="5" name="直线连接符 4"/>
          <p:cNvCxnSpPr/>
          <p:nvPr/>
        </p:nvCxnSpPr>
        <p:spPr>
          <a:xfrm>
            <a:off x="5044970" y="1710018"/>
            <a:ext cx="0" cy="295835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00270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491</Words>
  <Application>Microsoft Macintosh PowerPoint</Application>
  <PresentationFormat>宽屏</PresentationFormat>
  <Paragraphs>172</Paragraphs>
  <Slides>29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Calibri</vt:lpstr>
      <vt:lpstr>DengXian</vt:lpstr>
      <vt:lpstr>DengXian Light</vt:lpstr>
      <vt:lpstr>Lato</vt:lpstr>
      <vt:lpstr>Arial</vt:lpstr>
      <vt:lpstr>Office 主题</vt:lpstr>
      <vt:lpstr>Group 4</vt:lpstr>
      <vt:lpstr>PowerPoint 演示文稿</vt:lpstr>
      <vt:lpstr>PowerPoint 演示文稿</vt:lpstr>
      <vt:lpstr>PowerPoint 演示文稿</vt:lpstr>
      <vt:lpstr>Outline: Database Design &amp; Implementation process</vt:lpstr>
      <vt:lpstr>Stage 1: Plan &amp; Analysis</vt:lpstr>
      <vt:lpstr>Mission Statement</vt:lpstr>
      <vt:lpstr>Mission Objective</vt:lpstr>
      <vt:lpstr>Stage 2 A: Conceptual Design</vt:lpstr>
      <vt:lpstr>ER Model</vt:lpstr>
      <vt:lpstr>Relationships, Degrees, Attributes, Constraints </vt:lpstr>
      <vt:lpstr>ER diagram</vt:lpstr>
      <vt:lpstr>Stage 2 B: Logical Design</vt:lpstr>
      <vt:lpstr>Relational schema</vt:lpstr>
      <vt:lpstr>Stage 2 C: Physical Design</vt:lpstr>
      <vt:lpstr>Physical Database Design</vt:lpstr>
      <vt:lpstr>PowerPoint 演示文稿</vt:lpstr>
      <vt:lpstr>PowerPoint 演示文稿</vt:lpstr>
      <vt:lpstr>PowerPoint 演示文稿</vt:lpstr>
      <vt:lpstr>PowerPoint 演示文稿</vt:lpstr>
      <vt:lpstr>Homepage</vt:lpstr>
      <vt:lpstr>PowerPoint 演示文稿</vt:lpstr>
      <vt:lpstr>City Section</vt:lpstr>
      <vt:lpstr>PowerPoint 演示文稿</vt:lpstr>
      <vt:lpstr>PowerPoint 演示文稿</vt:lpstr>
      <vt:lpstr>PowerPoint 演示文稿</vt:lpstr>
      <vt:lpstr>PowerPoint 演示文稿</vt:lpstr>
      <vt:lpstr>Comparison Section</vt:lpstr>
      <vt:lpstr>Q&amp;A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Study4U</dc:title>
  <dc:creator>Ying Wu</dc:creator>
  <cp:lastModifiedBy>Ying Wu</cp:lastModifiedBy>
  <cp:revision>135</cp:revision>
  <dcterms:created xsi:type="dcterms:W3CDTF">2017-12-10T22:44:02Z</dcterms:created>
  <dcterms:modified xsi:type="dcterms:W3CDTF">2017-12-15T05:23:15Z</dcterms:modified>
</cp:coreProperties>
</file>